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63" r:id="rId2"/>
    <p:sldId id="265" r:id="rId3"/>
    <p:sldId id="266" r:id="rId4"/>
    <p:sldId id="267" r:id="rId5"/>
    <p:sldId id="261" r:id="rId6"/>
    <p:sldId id="257" r:id="rId7"/>
    <p:sldId id="258" r:id="rId8"/>
    <p:sldId id="259" r:id="rId9"/>
    <p:sldId id="260" r:id="rId10"/>
    <p:sldId id="268" r:id="rId11"/>
    <p:sldId id="269" r:id="rId12"/>
    <p:sldId id="273" r:id="rId13"/>
    <p:sldId id="271" r:id="rId14"/>
    <p:sldId id="272"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herry bomb" panose="02000600000000000000" pitchFamily="2" charset="-128"/>
      <p:regular r:id="rId21"/>
    </p:embeddedFont>
    <p:embeddedFont>
      <p:font typeface="07にくまるフォント" panose="02000900000000000000" pitchFamily="50" charset="-128"/>
      <p:bold r:id="rId22"/>
    </p:embeddedFont>
    <p:embeddedFont>
      <p:font typeface="Calibri Light" panose="020F0302020204030204" pitchFamily="34" charset="0"/>
      <p:regular r:id="rId23"/>
      <p:italic r:id="rId24"/>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D71"/>
    <a:srgbClr val="87A99B"/>
    <a:srgbClr val="FFFFE5"/>
    <a:srgbClr val="FFFFEF"/>
    <a:srgbClr val="E6AF00"/>
    <a:srgbClr val="F3C08D"/>
    <a:srgbClr val="B3F8FF"/>
    <a:srgbClr val="8FF4FF"/>
    <a:srgbClr val="333300"/>
    <a:srgbClr val="C5B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4660"/>
  </p:normalViewPr>
  <p:slideViewPr>
    <p:cSldViewPr snapToGrid="0">
      <p:cViewPr>
        <p:scale>
          <a:sx n="74" d="100"/>
          <a:sy n="74" d="100"/>
        </p:scale>
        <p:origin x="88"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CEFE82-B149-44E4-8184-C24AA1FB2DE4}" type="datetimeFigureOut">
              <a:rPr kumimoji="1" lang="ja-JP" altLang="en-US" smtClean="0"/>
              <a:t>2018/12/18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0F9AA-7580-40F1-A3CA-96A512B718B0}" type="slidenum">
              <a:rPr kumimoji="1" lang="ja-JP" altLang="en-US" smtClean="0"/>
              <a:t>‹#›</a:t>
            </a:fld>
            <a:endParaRPr kumimoji="1" lang="ja-JP" altLang="en-US"/>
          </a:p>
        </p:txBody>
      </p:sp>
    </p:spTree>
    <p:extLst>
      <p:ext uri="{BB962C8B-B14F-4D97-AF65-F5344CB8AC3E}">
        <p14:creationId xmlns:p14="http://schemas.microsoft.com/office/powerpoint/2010/main" val="67526053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9F0F9AA-7580-40F1-A3CA-96A512B718B0}" type="slidenum">
              <a:rPr kumimoji="1" lang="ja-JP" altLang="en-US" smtClean="0"/>
              <a:t>2</a:t>
            </a:fld>
            <a:endParaRPr kumimoji="1" lang="ja-JP" altLang="en-US"/>
          </a:p>
        </p:txBody>
      </p:sp>
    </p:spTree>
    <p:extLst>
      <p:ext uri="{BB962C8B-B14F-4D97-AF65-F5344CB8AC3E}">
        <p14:creationId xmlns:p14="http://schemas.microsoft.com/office/powerpoint/2010/main" val="101047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D767224-E473-49E7-AA7C-9E7070145A5B}" type="datetimeFigureOut">
              <a:rPr kumimoji="1" lang="ja-JP" altLang="en-US" smtClean="0"/>
              <a:t>2018/12/18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3076135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D767224-E473-49E7-AA7C-9E7070145A5B}" type="datetimeFigureOut">
              <a:rPr kumimoji="1" lang="ja-JP" altLang="en-US" smtClean="0"/>
              <a:t>2018/12/18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3600722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D767224-E473-49E7-AA7C-9E7070145A5B}" type="datetimeFigureOut">
              <a:rPr kumimoji="1" lang="ja-JP" altLang="en-US" smtClean="0"/>
              <a:t>2018/12/18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3768602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D767224-E473-49E7-AA7C-9E7070145A5B}" type="datetimeFigureOut">
              <a:rPr kumimoji="1" lang="ja-JP" altLang="en-US" smtClean="0"/>
              <a:t>2018/12/18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325120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D767224-E473-49E7-AA7C-9E7070145A5B}" type="datetimeFigureOut">
              <a:rPr kumimoji="1" lang="ja-JP" altLang="en-US" smtClean="0"/>
              <a:t>2018/12/18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76663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D767224-E473-49E7-AA7C-9E7070145A5B}" type="datetimeFigureOut">
              <a:rPr kumimoji="1" lang="ja-JP" altLang="en-US" smtClean="0"/>
              <a:t>2018/12/18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3534250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D767224-E473-49E7-AA7C-9E7070145A5B}" type="datetimeFigureOut">
              <a:rPr kumimoji="1" lang="ja-JP" altLang="en-US" smtClean="0"/>
              <a:t>2018/12/18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2439343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D767224-E473-49E7-AA7C-9E7070145A5B}" type="datetimeFigureOut">
              <a:rPr kumimoji="1" lang="ja-JP" altLang="en-US" smtClean="0"/>
              <a:t>2018/12/18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752085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D767224-E473-49E7-AA7C-9E7070145A5B}" type="datetimeFigureOut">
              <a:rPr kumimoji="1" lang="ja-JP" altLang="en-US" smtClean="0"/>
              <a:t>2018/12/18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1878426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D767224-E473-49E7-AA7C-9E7070145A5B}" type="datetimeFigureOut">
              <a:rPr kumimoji="1" lang="ja-JP" altLang="en-US" smtClean="0"/>
              <a:t>2018/12/18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451596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D767224-E473-49E7-AA7C-9E7070145A5B}" type="datetimeFigureOut">
              <a:rPr kumimoji="1" lang="ja-JP" altLang="en-US" smtClean="0"/>
              <a:t>2018/12/18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236723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67224-E473-49E7-AA7C-9E7070145A5B}" type="datetimeFigureOut">
              <a:rPr kumimoji="1" lang="ja-JP" altLang="en-US" smtClean="0"/>
              <a:t>2018/12/18</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E38706-EE94-412E-A8B0-5330AFBFB66A}" type="slidenum">
              <a:rPr kumimoji="1" lang="ja-JP" altLang="en-US" smtClean="0"/>
              <a:t>‹#›</a:t>
            </a:fld>
            <a:endParaRPr kumimoji="1" lang="ja-JP" altLang="en-US"/>
          </a:p>
        </p:txBody>
      </p:sp>
    </p:spTree>
    <p:extLst>
      <p:ext uri="{BB962C8B-B14F-4D97-AF65-F5344CB8AC3E}">
        <p14:creationId xmlns:p14="http://schemas.microsoft.com/office/powerpoint/2010/main" val="705025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18214" y="625478"/>
            <a:ext cx="11355572" cy="923330"/>
          </a:xfrm>
          <a:prstGeom prst="rect">
            <a:avLst/>
          </a:prstGeom>
          <a:noFill/>
        </p:spPr>
        <p:txBody>
          <a:bodyPr wrap="square" rtlCol="0">
            <a:spAutoFit/>
          </a:bodyPr>
          <a:lstStyle/>
          <a:p>
            <a:r>
              <a:rPr kumimoji="1" lang="ja-JP" altLang="en-US" dirty="0" smtClean="0"/>
              <a:t>プレイ画面ＵＩで発注するものは「メニューボタン」、「必殺技ゲージ」、「アナログスティック」の</a:t>
            </a:r>
            <a:r>
              <a:rPr lang="ja-JP" altLang="en-US" dirty="0" smtClean="0"/>
              <a:t>３</a:t>
            </a:r>
            <a:r>
              <a:rPr kumimoji="1" lang="ja-JP" altLang="en-US" dirty="0" smtClean="0"/>
              <a:t>つです。</a:t>
            </a:r>
            <a:endParaRPr kumimoji="1" lang="en-US" altLang="ja-JP" dirty="0" smtClean="0"/>
          </a:p>
          <a:p>
            <a:r>
              <a:rPr lang="ja-JP" altLang="en-US" dirty="0" smtClean="0"/>
              <a:t>以下では全体の配置イメージを示します。それぞれの詳細については次ページ以降で記載します。</a:t>
            </a:r>
            <a:endParaRPr lang="en-US" altLang="ja-JP" dirty="0" smtClean="0"/>
          </a:p>
          <a:p>
            <a:r>
              <a:rPr kumimoji="1" lang="ja-JP" altLang="en-US" dirty="0" smtClean="0"/>
              <a:t>なお、秒数表示、達成率表示についてはフォントのみで表します。また星マップはプログラマーさんにお願いします。</a:t>
            </a:r>
            <a:endParaRPr kumimoji="1" lang="ja-JP" altLang="en-US" dirty="0"/>
          </a:p>
        </p:txBody>
      </p:sp>
      <p:sp>
        <p:nvSpPr>
          <p:cNvPr id="4" name="テキスト ボックス 3"/>
          <p:cNvSpPr txBox="1"/>
          <p:nvPr/>
        </p:nvSpPr>
        <p:spPr>
          <a:xfrm>
            <a:off x="418214" y="227794"/>
            <a:ext cx="4139609" cy="382772"/>
          </a:xfrm>
          <a:prstGeom prst="rect">
            <a:avLst/>
          </a:prstGeom>
          <a:noFill/>
        </p:spPr>
        <p:txBody>
          <a:bodyPr wrap="square" rtlCol="0">
            <a:spAutoFit/>
          </a:bodyPr>
          <a:lstStyle/>
          <a:p>
            <a:r>
              <a:rPr kumimoji="1" lang="ja-JP" altLang="en-US" dirty="0" smtClean="0"/>
              <a:t>プレイ画面全体イメージ</a:t>
            </a:r>
            <a:endParaRPr kumimoji="1" lang="ja-JP" altLang="en-US" dirty="0"/>
          </a:p>
        </p:txBody>
      </p:sp>
      <p:sp>
        <p:nvSpPr>
          <p:cNvPr id="6" name="正方形/長方形 5"/>
          <p:cNvSpPr/>
          <p:nvPr/>
        </p:nvSpPr>
        <p:spPr>
          <a:xfrm>
            <a:off x="2197395" y="1963479"/>
            <a:ext cx="7258493" cy="4033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128437" y="3895980"/>
            <a:ext cx="3040912" cy="369332"/>
          </a:xfrm>
          <a:prstGeom prst="rect">
            <a:avLst/>
          </a:prstGeom>
          <a:noFill/>
        </p:spPr>
        <p:txBody>
          <a:bodyPr wrap="square" rtlCol="0">
            <a:spAutoFit/>
          </a:bodyPr>
          <a:lstStyle/>
          <a:p>
            <a:r>
              <a:rPr kumimoji="1" lang="ja-JP" altLang="en-US" dirty="0" smtClean="0"/>
              <a:t>プレイ画面</a:t>
            </a:r>
            <a:endParaRPr kumimoji="1" lang="ja-JP" altLang="en-US" dirty="0"/>
          </a:p>
        </p:txBody>
      </p:sp>
      <p:sp>
        <p:nvSpPr>
          <p:cNvPr id="8" name="正方形/長方形 7"/>
          <p:cNvSpPr/>
          <p:nvPr/>
        </p:nvSpPr>
        <p:spPr>
          <a:xfrm>
            <a:off x="7598734" y="2253135"/>
            <a:ext cx="1346791" cy="133970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星マップ</a:t>
            </a:r>
            <a:endParaRPr kumimoji="1" lang="ja-JP" altLang="en-US" dirty="0"/>
          </a:p>
        </p:txBody>
      </p:sp>
      <p:sp>
        <p:nvSpPr>
          <p:cNvPr id="12" name="正方形/長方形 11"/>
          <p:cNvSpPr/>
          <p:nvPr/>
        </p:nvSpPr>
        <p:spPr>
          <a:xfrm>
            <a:off x="2399412" y="2253136"/>
            <a:ext cx="1740197" cy="494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必殺技ゲージ</a:t>
            </a:r>
            <a:endParaRPr kumimoji="1" lang="ja-JP" altLang="en-US" dirty="0"/>
          </a:p>
        </p:txBody>
      </p:sp>
      <p:sp>
        <p:nvSpPr>
          <p:cNvPr id="13" name="円/楕円 12"/>
          <p:cNvSpPr/>
          <p:nvPr/>
        </p:nvSpPr>
        <p:spPr>
          <a:xfrm>
            <a:off x="9021727" y="2075925"/>
            <a:ext cx="357959" cy="354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dirty="0"/>
          </a:p>
        </p:txBody>
      </p:sp>
      <p:cxnSp>
        <p:nvCxnSpPr>
          <p:cNvPr id="14" name="直線矢印コネクタ 13"/>
          <p:cNvCxnSpPr/>
          <p:nvPr/>
        </p:nvCxnSpPr>
        <p:spPr>
          <a:xfrm flipH="1">
            <a:off x="9200707" y="1858442"/>
            <a:ext cx="559981" cy="311289"/>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16" name="テキスト ボックス 15"/>
          <p:cNvSpPr txBox="1"/>
          <p:nvPr/>
        </p:nvSpPr>
        <p:spPr>
          <a:xfrm>
            <a:off x="9923721" y="1616149"/>
            <a:ext cx="1134139" cy="646331"/>
          </a:xfrm>
          <a:prstGeom prst="rect">
            <a:avLst/>
          </a:prstGeom>
          <a:noFill/>
        </p:spPr>
        <p:txBody>
          <a:bodyPr wrap="square" rtlCol="0">
            <a:spAutoFit/>
          </a:bodyPr>
          <a:lstStyle/>
          <a:p>
            <a:r>
              <a:rPr kumimoji="1" lang="ja-JP" altLang="en-US" dirty="0" smtClean="0"/>
              <a:t>メニューボタン</a:t>
            </a:r>
            <a:endParaRPr kumimoji="1" lang="ja-JP" altLang="en-US" dirty="0"/>
          </a:p>
        </p:txBody>
      </p:sp>
      <p:sp>
        <p:nvSpPr>
          <p:cNvPr id="17" name="円/楕円 16"/>
          <p:cNvSpPr/>
          <p:nvPr/>
        </p:nvSpPr>
        <p:spPr>
          <a:xfrm>
            <a:off x="2721935" y="4890678"/>
            <a:ext cx="712381" cy="645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p:cNvCxnSpPr/>
          <p:nvPr/>
        </p:nvCxnSpPr>
        <p:spPr>
          <a:xfrm flipH="1" flipV="1">
            <a:off x="3063949" y="5412661"/>
            <a:ext cx="14176" cy="994261"/>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20" name="テキスト ボックス 19"/>
          <p:cNvSpPr txBox="1"/>
          <p:nvPr/>
        </p:nvSpPr>
        <p:spPr>
          <a:xfrm>
            <a:off x="2204483" y="6406922"/>
            <a:ext cx="1935126" cy="369332"/>
          </a:xfrm>
          <a:prstGeom prst="rect">
            <a:avLst/>
          </a:prstGeom>
          <a:noFill/>
        </p:spPr>
        <p:txBody>
          <a:bodyPr wrap="square" rtlCol="0">
            <a:spAutoFit/>
          </a:bodyPr>
          <a:lstStyle/>
          <a:p>
            <a:r>
              <a:rPr kumimoji="1" lang="ja-JP" altLang="en-US" dirty="0" smtClean="0"/>
              <a:t>アナログスティック</a:t>
            </a:r>
            <a:endParaRPr kumimoji="1" lang="ja-JP" altLang="en-US" dirty="0"/>
          </a:p>
        </p:txBody>
      </p:sp>
      <p:sp>
        <p:nvSpPr>
          <p:cNvPr id="21" name="テキスト ボックス 20"/>
          <p:cNvSpPr txBox="1"/>
          <p:nvPr/>
        </p:nvSpPr>
        <p:spPr>
          <a:xfrm>
            <a:off x="7588103" y="3640704"/>
            <a:ext cx="1821711" cy="369332"/>
          </a:xfrm>
          <a:prstGeom prst="rect">
            <a:avLst/>
          </a:prstGeom>
          <a:noFill/>
        </p:spPr>
        <p:txBody>
          <a:bodyPr wrap="square" rtlCol="0">
            <a:spAutoFit/>
          </a:bodyPr>
          <a:lstStyle/>
          <a:p>
            <a:r>
              <a:rPr kumimoji="1" lang="en-US" altLang="ja-JP" dirty="0" smtClean="0">
                <a:latin typeface="Cherry bomb" panose="02000600000000000000" pitchFamily="2" charset="-128"/>
                <a:ea typeface="Cherry bomb" panose="02000600000000000000" pitchFamily="2" charset="-128"/>
              </a:rPr>
              <a:t>72</a:t>
            </a:r>
            <a:r>
              <a:rPr kumimoji="1" lang="en-US" altLang="ja-JP" dirty="0" smtClean="0">
                <a:latin typeface="07にくまるフォント" panose="02000900000000000000" pitchFamily="50" charset="-128"/>
                <a:ea typeface="07にくまるフォント" panose="02000900000000000000" pitchFamily="50" charset="-128"/>
              </a:rPr>
              <a:t>/</a:t>
            </a:r>
            <a:r>
              <a:rPr kumimoji="1" lang="en-US" altLang="ja-JP" dirty="0" smtClean="0">
                <a:latin typeface="Cherry bomb" panose="02000600000000000000" pitchFamily="2" charset="-128"/>
                <a:ea typeface="Cherry bomb" panose="02000600000000000000" pitchFamily="2" charset="-128"/>
              </a:rPr>
              <a:t>100</a:t>
            </a:r>
            <a:r>
              <a:rPr kumimoji="1" lang="en-US" altLang="ja-JP" dirty="0" smtClean="0">
                <a:latin typeface="07にくまるフォント" panose="02000900000000000000" pitchFamily="50" charset="-128"/>
                <a:ea typeface="07にくまるフォント" panose="02000900000000000000" pitchFamily="50" charset="-128"/>
              </a:rPr>
              <a:t>%</a:t>
            </a:r>
            <a:endParaRPr kumimoji="1" lang="ja-JP" altLang="en-US" dirty="0">
              <a:latin typeface="07にくまるフォント" panose="02000900000000000000" pitchFamily="50" charset="-128"/>
              <a:ea typeface="07にくまるフォント" panose="02000900000000000000" pitchFamily="50" charset="-128"/>
            </a:endParaRPr>
          </a:p>
        </p:txBody>
      </p:sp>
      <p:cxnSp>
        <p:nvCxnSpPr>
          <p:cNvPr id="22" name="直線矢印コネクタ 21"/>
          <p:cNvCxnSpPr/>
          <p:nvPr/>
        </p:nvCxnSpPr>
        <p:spPr>
          <a:xfrm flipH="1" flipV="1">
            <a:off x="8982740" y="3825370"/>
            <a:ext cx="1047305" cy="154751"/>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24" name="テキスト ボックス 23"/>
          <p:cNvSpPr txBox="1"/>
          <p:nvPr/>
        </p:nvSpPr>
        <p:spPr>
          <a:xfrm>
            <a:off x="5287924" y="2215552"/>
            <a:ext cx="1842977" cy="369332"/>
          </a:xfrm>
          <a:prstGeom prst="rect">
            <a:avLst/>
          </a:prstGeom>
          <a:noFill/>
        </p:spPr>
        <p:txBody>
          <a:bodyPr wrap="square" rtlCol="0">
            <a:spAutoFit/>
          </a:bodyPr>
          <a:lstStyle/>
          <a:p>
            <a:r>
              <a:rPr kumimoji="1" lang="en-US" altLang="ja-JP" dirty="0" smtClean="0">
                <a:latin typeface="Cherry bomb" panose="02000600000000000000" pitchFamily="2" charset="-128"/>
                <a:ea typeface="Cherry bomb" panose="02000600000000000000" pitchFamily="2" charset="-128"/>
              </a:rPr>
              <a:t>120s</a:t>
            </a:r>
            <a:endParaRPr kumimoji="1" lang="ja-JP" altLang="en-US" dirty="0">
              <a:latin typeface="Cherry bomb" panose="02000600000000000000" pitchFamily="2" charset="-128"/>
              <a:ea typeface="Cherry bomb" panose="02000600000000000000" pitchFamily="2" charset="-128"/>
            </a:endParaRPr>
          </a:p>
        </p:txBody>
      </p:sp>
      <p:cxnSp>
        <p:nvCxnSpPr>
          <p:cNvPr id="25" name="直線矢印コネクタ 24"/>
          <p:cNvCxnSpPr/>
          <p:nvPr/>
        </p:nvCxnSpPr>
        <p:spPr>
          <a:xfrm flipH="1">
            <a:off x="6127898" y="1751379"/>
            <a:ext cx="1003003" cy="550510"/>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27" name="テキスト ボックス 26"/>
          <p:cNvSpPr txBox="1"/>
          <p:nvPr/>
        </p:nvSpPr>
        <p:spPr>
          <a:xfrm>
            <a:off x="7130901" y="1566713"/>
            <a:ext cx="1134140" cy="369332"/>
          </a:xfrm>
          <a:prstGeom prst="rect">
            <a:avLst/>
          </a:prstGeom>
          <a:noFill/>
        </p:spPr>
        <p:txBody>
          <a:bodyPr wrap="square" rtlCol="0">
            <a:spAutoFit/>
          </a:bodyPr>
          <a:lstStyle/>
          <a:p>
            <a:r>
              <a:rPr lang="ja-JP" altLang="en-US" dirty="0" smtClean="0"/>
              <a:t>秒数表示</a:t>
            </a:r>
            <a:endParaRPr kumimoji="1" lang="ja-JP" altLang="en-US" dirty="0"/>
          </a:p>
        </p:txBody>
      </p:sp>
      <p:sp>
        <p:nvSpPr>
          <p:cNvPr id="28" name="テキスト ボックス 27"/>
          <p:cNvSpPr txBox="1"/>
          <p:nvPr/>
        </p:nvSpPr>
        <p:spPr>
          <a:xfrm>
            <a:off x="9991061" y="3757480"/>
            <a:ext cx="1357423" cy="646331"/>
          </a:xfrm>
          <a:prstGeom prst="rect">
            <a:avLst/>
          </a:prstGeom>
          <a:noFill/>
        </p:spPr>
        <p:txBody>
          <a:bodyPr wrap="square" rtlCol="0">
            <a:spAutoFit/>
          </a:bodyPr>
          <a:lstStyle/>
          <a:p>
            <a:r>
              <a:rPr kumimoji="1" lang="ja-JP" altLang="en-US" dirty="0" smtClean="0"/>
              <a:t>草刈りの達成率表示</a:t>
            </a:r>
            <a:endParaRPr kumimoji="1" lang="ja-JP" altLang="en-US" dirty="0"/>
          </a:p>
        </p:txBody>
      </p:sp>
    </p:spTree>
    <p:extLst>
      <p:ext uri="{BB962C8B-B14F-4D97-AF65-F5344CB8AC3E}">
        <p14:creationId xmlns:p14="http://schemas.microsoft.com/office/powerpoint/2010/main" val="1281212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01749" y="524540"/>
            <a:ext cx="4387701" cy="369332"/>
          </a:xfrm>
          <a:prstGeom prst="rect">
            <a:avLst/>
          </a:prstGeom>
          <a:noFill/>
        </p:spPr>
        <p:txBody>
          <a:bodyPr wrap="square" rtlCol="0">
            <a:spAutoFit/>
          </a:bodyPr>
          <a:lstStyle/>
          <a:p>
            <a:r>
              <a:rPr kumimoji="1" lang="ja-JP" altLang="en-US" dirty="0" smtClean="0"/>
              <a:t>難易度選択画面ストアアイコン発注書</a:t>
            </a:r>
            <a:endParaRPr kumimoji="1" lang="ja-JP" altLang="en-US" dirty="0"/>
          </a:p>
        </p:txBody>
      </p:sp>
      <p:sp>
        <p:nvSpPr>
          <p:cNvPr id="3" name="角丸四角形 2"/>
          <p:cNvSpPr/>
          <p:nvPr/>
        </p:nvSpPr>
        <p:spPr>
          <a:xfrm>
            <a:off x="1127051" y="1467291"/>
            <a:ext cx="5188688" cy="815163"/>
          </a:xfrm>
          <a:prstGeom prst="roundRect">
            <a:avLst>
              <a:gd name="adj" fmla="val 6232"/>
            </a:avLst>
          </a:prstGeom>
          <a:solidFill>
            <a:srgbClr val="F1E8FE"/>
          </a:solidFill>
          <a:ln>
            <a:solidFill>
              <a:schemeClr val="bg2"/>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矢印コネクタ 3"/>
          <p:cNvCxnSpPr/>
          <p:nvPr/>
        </p:nvCxnSpPr>
        <p:spPr>
          <a:xfrm flipH="1">
            <a:off x="5911705" y="1375144"/>
            <a:ext cx="1077430" cy="382954"/>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6" name="テキスト ボックス 5"/>
          <p:cNvSpPr txBox="1"/>
          <p:nvPr/>
        </p:nvSpPr>
        <p:spPr>
          <a:xfrm>
            <a:off x="7038753" y="997708"/>
            <a:ext cx="3593801" cy="1754326"/>
          </a:xfrm>
          <a:prstGeom prst="rect">
            <a:avLst/>
          </a:prstGeom>
          <a:noFill/>
        </p:spPr>
        <p:txBody>
          <a:bodyPr wrap="square" rtlCol="0">
            <a:spAutoFit/>
          </a:bodyPr>
          <a:lstStyle/>
          <a:p>
            <a:r>
              <a:rPr lang="ja-JP" altLang="en-US" dirty="0" smtClean="0"/>
              <a:t>やや角丸四角形だが、角の丸さは「新人の星」などのアイコンより丸くない。</a:t>
            </a:r>
            <a:endParaRPr lang="en-US" altLang="ja-JP" dirty="0" smtClean="0"/>
          </a:p>
          <a:p>
            <a:r>
              <a:rPr kumimoji="1" lang="ja-JP" altLang="en-US" dirty="0" smtClean="0"/>
              <a:t>アイコンの色は紫系で、背景と色味を合わせて全体がうるさくならないようにして下さい。</a:t>
            </a:r>
            <a:endParaRPr kumimoji="1" lang="ja-JP" altLang="en-US" dirty="0"/>
          </a:p>
        </p:txBody>
      </p:sp>
      <p:sp>
        <p:nvSpPr>
          <p:cNvPr id="7" name="テキスト ボックス 6"/>
          <p:cNvSpPr txBox="1"/>
          <p:nvPr/>
        </p:nvSpPr>
        <p:spPr>
          <a:xfrm>
            <a:off x="3076354" y="1582484"/>
            <a:ext cx="2013096" cy="584775"/>
          </a:xfrm>
          <a:prstGeom prst="rect">
            <a:avLst/>
          </a:prstGeom>
          <a:noFill/>
        </p:spPr>
        <p:txBody>
          <a:bodyPr wrap="square" rtlCol="0">
            <a:spAutoFit/>
          </a:bodyPr>
          <a:lstStyle/>
          <a:p>
            <a:r>
              <a:rPr kumimoji="1" lang="ja-JP" altLang="en-US" sz="3200" dirty="0" smtClean="0">
                <a:solidFill>
                  <a:srgbClr val="7030A0"/>
                </a:solidFill>
                <a:latin typeface="Cherry bomb" panose="02000600000000000000" pitchFamily="2" charset="-128"/>
                <a:ea typeface="Cherry bomb" panose="02000600000000000000" pitchFamily="2" charset="-128"/>
              </a:rPr>
              <a:t>ストア</a:t>
            </a:r>
            <a:endParaRPr kumimoji="1" lang="ja-JP" altLang="en-US" sz="3200" dirty="0">
              <a:solidFill>
                <a:srgbClr val="7030A0"/>
              </a:solidFill>
              <a:latin typeface="Cherry bomb" panose="02000600000000000000" pitchFamily="2" charset="-128"/>
              <a:ea typeface="Cherry bomb" panose="02000600000000000000" pitchFamily="2" charset="-128"/>
            </a:endParaRPr>
          </a:p>
        </p:txBody>
      </p:sp>
      <p:sp>
        <p:nvSpPr>
          <p:cNvPr id="8" name="円/楕円 7"/>
          <p:cNvSpPr/>
          <p:nvPr/>
        </p:nvSpPr>
        <p:spPr>
          <a:xfrm>
            <a:off x="4104168" y="1346786"/>
            <a:ext cx="333153" cy="317291"/>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bg1"/>
                </a:solidFill>
                <a:latin typeface="07にくまるフォント" panose="02000900000000000000" pitchFamily="50" charset="-128"/>
                <a:ea typeface="07にくまるフォント" panose="02000900000000000000" pitchFamily="50" charset="-128"/>
              </a:rPr>
              <a:t>１</a:t>
            </a:r>
            <a:endParaRPr kumimoji="1" lang="ja-JP" altLang="en-US" dirty="0">
              <a:solidFill>
                <a:schemeClr val="bg1"/>
              </a:solidFill>
              <a:latin typeface="07にくまるフォント" panose="02000900000000000000" pitchFamily="50" charset="-128"/>
              <a:ea typeface="07にくまるフォント" panose="02000900000000000000" pitchFamily="50" charset="-128"/>
            </a:endParaRPr>
          </a:p>
        </p:txBody>
      </p:sp>
      <p:sp>
        <p:nvSpPr>
          <p:cNvPr id="9" name="円/楕円 8"/>
          <p:cNvSpPr/>
          <p:nvPr/>
        </p:nvSpPr>
        <p:spPr>
          <a:xfrm>
            <a:off x="3969488" y="1114734"/>
            <a:ext cx="659219" cy="643364"/>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endCxn id="9" idx="5"/>
          </p:cNvCxnSpPr>
          <p:nvPr/>
        </p:nvCxnSpPr>
        <p:spPr>
          <a:xfrm flipH="1" flipV="1">
            <a:off x="4532167" y="1663880"/>
            <a:ext cx="507242" cy="1617916"/>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5" name="テキスト ボックス 14"/>
          <p:cNvSpPr txBox="1"/>
          <p:nvPr/>
        </p:nvSpPr>
        <p:spPr>
          <a:xfrm>
            <a:off x="2613625" y="3281796"/>
            <a:ext cx="3370943" cy="2031325"/>
          </a:xfrm>
          <a:prstGeom prst="rect">
            <a:avLst/>
          </a:prstGeom>
          <a:noFill/>
        </p:spPr>
        <p:txBody>
          <a:bodyPr wrap="square" rtlCol="0">
            <a:spAutoFit/>
          </a:bodyPr>
          <a:lstStyle/>
          <a:p>
            <a:r>
              <a:rPr lang="ja-JP" altLang="en-US" dirty="0" smtClean="0"/>
              <a:t>バッジはラインなどの通知をイメージしたもの</a:t>
            </a:r>
            <a:endParaRPr lang="en-US" altLang="ja-JP" dirty="0" smtClean="0"/>
          </a:p>
          <a:p>
            <a:r>
              <a:rPr lang="ja-JP" altLang="en-US" dirty="0"/>
              <a:t>数値</a:t>
            </a:r>
            <a:r>
              <a:rPr lang="ja-JP" altLang="en-US" dirty="0" smtClean="0"/>
              <a:t>は１～∞までありえるので、中の数値に関してはプログラマーさんにお願いすることになるとおもいます。</a:t>
            </a:r>
            <a:endParaRPr lang="en-US" altLang="ja-JP" dirty="0" smtClean="0"/>
          </a:p>
          <a:p>
            <a:r>
              <a:rPr lang="ja-JP" altLang="en-US" dirty="0"/>
              <a:t>赤</a:t>
            </a:r>
            <a:r>
              <a:rPr lang="ja-JP" altLang="en-US" dirty="0" smtClean="0"/>
              <a:t>く丸い部分だけ書いて下さい。</a:t>
            </a:r>
            <a:endParaRPr lang="en-US" altLang="ja-JP" dirty="0" smtClean="0"/>
          </a:p>
        </p:txBody>
      </p:sp>
      <p:sp>
        <p:nvSpPr>
          <p:cNvPr id="17" name="円/楕円 16"/>
          <p:cNvSpPr/>
          <p:nvPr/>
        </p:nvSpPr>
        <p:spPr>
          <a:xfrm>
            <a:off x="5936722" y="1874867"/>
            <a:ext cx="659219" cy="407587"/>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p:cNvCxnSpPr>
            <a:endCxn id="17" idx="5"/>
          </p:cNvCxnSpPr>
          <p:nvPr/>
        </p:nvCxnSpPr>
        <p:spPr>
          <a:xfrm flipH="1" flipV="1">
            <a:off x="6499401" y="2222764"/>
            <a:ext cx="663610" cy="796883"/>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21" name="テキスト ボックス 20"/>
          <p:cNvSpPr txBox="1"/>
          <p:nvPr/>
        </p:nvSpPr>
        <p:spPr>
          <a:xfrm>
            <a:off x="7038753" y="2905879"/>
            <a:ext cx="2994204" cy="923330"/>
          </a:xfrm>
          <a:prstGeom prst="rect">
            <a:avLst/>
          </a:prstGeom>
          <a:noFill/>
        </p:spPr>
        <p:txBody>
          <a:bodyPr wrap="square" rtlCol="0">
            <a:spAutoFit/>
          </a:bodyPr>
          <a:lstStyle/>
          <a:p>
            <a:r>
              <a:rPr kumimoji="1" lang="ja-JP" altLang="en-US" dirty="0" smtClean="0"/>
              <a:t>外枠を二重線にするなどして、「新人の星」などのアイコンと差別化を図って下さい。</a:t>
            </a:r>
            <a:endParaRPr kumimoji="1" lang="ja-JP" altLang="en-US" dirty="0"/>
          </a:p>
        </p:txBody>
      </p:sp>
    </p:spTree>
    <p:extLst>
      <p:ext uri="{BB962C8B-B14F-4D97-AF65-F5344CB8AC3E}">
        <p14:creationId xmlns:p14="http://schemas.microsoft.com/office/powerpoint/2010/main" val="615013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2287307" y="1627821"/>
            <a:ext cx="7169718" cy="3986169"/>
          </a:xfrm>
          <a:prstGeom prst="rect">
            <a:avLst/>
          </a:prstGeom>
        </p:spPr>
      </p:pic>
      <p:sp>
        <p:nvSpPr>
          <p:cNvPr id="2" name="テキスト ボックス 1"/>
          <p:cNvSpPr txBox="1"/>
          <p:nvPr/>
        </p:nvSpPr>
        <p:spPr>
          <a:xfrm>
            <a:off x="779722" y="517451"/>
            <a:ext cx="3926958" cy="369332"/>
          </a:xfrm>
          <a:prstGeom prst="rect">
            <a:avLst/>
          </a:prstGeom>
          <a:noFill/>
        </p:spPr>
        <p:txBody>
          <a:bodyPr wrap="square" rtlCol="0">
            <a:spAutoFit/>
          </a:bodyPr>
          <a:lstStyle/>
          <a:p>
            <a:r>
              <a:rPr kumimoji="1" lang="ja-JP" altLang="en-US" dirty="0" smtClean="0"/>
              <a:t>ストア内表示全体イメージ</a:t>
            </a:r>
            <a:endParaRPr kumimoji="1" lang="ja-JP" altLang="en-US" dirty="0"/>
          </a:p>
        </p:txBody>
      </p:sp>
      <p:sp>
        <p:nvSpPr>
          <p:cNvPr id="3" name="正方形/長方形 2"/>
          <p:cNvSpPr/>
          <p:nvPr/>
        </p:nvSpPr>
        <p:spPr>
          <a:xfrm>
            <a:off x="2303721" y="1601972"/>
            <a:ext cx="7137991" cy="40120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 3"/>
          <p:cNvSpPr/>
          <p:nvPr/>
        </p:nvSpPr>
        <p:spPr>
          <a:xfrm>
            <a:off x="2858529" y="2555248"/>
            <a:ext cx="1687032" cy="1821713"/>
          </a:xfrm>
          <a:prstGeom prst="roundRect">
            <a:avLst>
              <a:gd name="adj" fmla="val 6232"/>
            </a:avLst>
          </a:prstGeom>
          <a:solidFill>
            <a:schemeClr val="bg2"/>
          </a:solidFill>
          <a:ln>
            <a:solidFill>
              <a:schemeClr val="bg2"/>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4"/>
          <p:cNvSpPr/>
          <p:nvPr/>
        </p:nvSpPr>
        <p:spPr>
          <a:xfrm>
            <a:off x="5067271" y="2540464"/>
            <a:ext cx="1687032" cy="1821713"/>
          </a:xfrm>
          <a:prstGeom prst="roundRect">
            <a:avLst>
              <a:gd name="adj" fmla="val 6232"/>
            </a:avLst>
          </a:prstGeom>
          <a:solidFill>
            <a:schemeClr val="bg2"/>
          </a:solidFill>
          <a:ln>
            <a:solidFill>
              <a:schemeClr val="bg2"/>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7237653" y="2561933"/>
            <a:ext cx="1687032" cy="1821713"/>
          </a:xfrm>
          <a:prstGeom prst="roundRect">
            <a:avLst>
              <a:gd name="adj" fmla="val 6232"/>
            </a:avLst>
          </a:prstGeom>
          <a:solidFill>
            <a:schemeClr val="bg2"/>
          </a:solidFill>
          <a:ln>
            <a:solidFill>
              <a:schemeClr val="bg2"/>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H="1">
            <a:off x="9122737" y="2833427"/>
            <a:ext cx="714790" cy="1114795"/>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0" name="テキスト ボックス 9"/>
          <p:cNvSpPr txBox="1"/>
          <p:nvPr/>
        </p:nvSpPr>
        <p:spPr>
          <a:xfrm>
            <a:off x="1155405" y="982992"/>
            <a:ext cx="10469525" cy="369332"/>
          </a:xfrm>
          <a:prstGeom prst="rect">
            <a:avLst/>
          </a:prstGeom>
          <a:noFill/>
        </p:spPr>
        <p:txBody>
          <a:bodyPr wrap="square" rtlCol="0">
            <a:spAutoFit/>
          </a:bodyPr>
          <a:lstStyle/>
          <a:p>
            <a:r>
              <a:rPr kumimoji="1" lang="ja-JP" altLang="en-US" dirty="0" smtClean="0"/>
              <a:t>ストア内表示で発注するＵＩは「背景」、「アイテムアイコン」</a:t>
            </a:r>
            <a:r>
              <a:rPr kumimoji="1" lang="en-US" altLang="ja-JP" dirty="0" smtClean="0"/>
              <a:t>×</a:t>
            </a:r>
            <a:r>
              <a:rPr kumimoji="1" lang="ja-JP" altLang="en-US" dirty="0" smtClean="0"/>
              <a:t>３、「戻るボタン」</a:t>
            </a:r>
            <a:r>
              <a:rPr kumimoji="1" lang="en-US" altLang="ja-JP" dirty="0" smtClean="0"/>
              <a:t>,</a:t>
            </a:r>
            <a:r>
              <a:rPr lang="ja-JP" altLang="en-US" dirty="0" smtClean="0"/>
              <a:t>「所持金ボックス」</a:t>
            </a:r>
            <a:r>
              <a:rPr kumimoji="1" lang="ja-JP" altLang="en-US" dirty="0" smtClean="0"/>
              <a:t>の</a:t>
            </a:r>
            <a:r>
              <a:rPr lang="ja-JP" altLang="en-US" dirty="0" smtClean="0"/>
              <a:t>４</a:t>
            </a:r>
            <a:r>
              <a:rPr kumimoji="1" lang="ja-JP" altLang="en-US" dirty="0" smtClean="0"/>
              <a:t>種です。</a:t>
            </a:r>
            <a:endParaRPr kumimoji="1" lang="ja-JP" altLang="en-US" dirty="0"/>
          </a:p>
        </p:txBody>
      </p:sp>
      <p:sp>
        <p:nvSpPr>
          <p:cNvPr id="11" name="テキスト ボックス 10"/>
          <p:cNvSpPr txBox="1"/>
          <p:nvPr/>
        </p:nvSpPr>
        <p:spPr>
          <a:xfrm>
            <a:off x="9881192" y="2595817"/>
            <a:ext cx="1099831" cy="369332"/>
          </a:xfrm>
          <a:prstGeom prst="rect">
            <a:avLst/>
          </a:prstGeom>
          <a:noFill/>
        </p:spPr>
        <p:txBody>
          <a:bodyPr wrap="square" rtlCol="0">
            <a:spAutoFit/>
          </a:bodyPr>
          <a:lstStyle/>
          <a:p>
            <a:r>
              <a:rPr kumimoji="1" lang="ja-JP" altLang="en-US" dirty="0" smtClean="0"/>
              <a:t>背景</a:t>
            </a:r>
            <a:endParaRPr kumimoji="1" lang="ja-JP" altLang="en-US" dirty="0"/>
          </a:p>
        </p:txBody>
      </p:sp>
      <p:cxnSp>
        <p:nvCxnSpPr>
          <p:cNvPr id="13" name="直線矢印コネクタ 12"/>
          <p:cNvCxnSpPr/>
          <p:nvPr/>
        </p:nvCxnSpPr>
        <p:spPr>
          <a:xfrm flipV="1">
            <a:off x="1587795" y="3540639"/>
            <a:ext cx="1333752" cy="1139241"/>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6" name="直線矢印コネクタ 15"/>
          <p:cNvCxnSpPr/>
          <p:nvPr/>
        </p:nvCxnSpPr>
        <p:spPr>
          <a:xfrm flipV="1">
            <a:off x="1587795" y="3786808"/>
            <a:ext cx="4024924" cy="893072"/>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8" name="直線矢印コネクタ 17"/>
          <p:cNvCxnSpPr/>
          <p:nvPr/>
        </p:nvCxnSpPr>
        <p:spPr>
          <a:xfrm flipV="1">
            <a:off x="1587795" y="3774106"/>
            <a:ext cx="6013213" cy="889497"/>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20" name="テキスト ボックス 19"/>
          <p:cNvSpPr txBox="1"/>
          <p:nvPr/>
        </p:nvSpPr>
        <p:spPr>
          <a:xfrm>
            <a:off x="569344" y="4430231"/>
            <a:ext cx="1077433" cy="646331"/>
          </a:xfrm>
          <a:prstGeom prst="rect">
            <a:avLst/>
          </a:prstGeom>
          <a:noFill/>
        </p:spPr>
        <p:txBody>
          <a:bodyPr wrap="square" rtlCol="0">
            <a:spAutoFit/>
          </a:bodyPr>
          <a:lstStyle/>
          <a:p>
            <a:r>
              <a:rPr kumimoji="1" lang="ja-JP" altLang="en-US" dirty="0" smtClean="0"/>
              <a:t>アイテムアイコン</a:t>
            </a:r>
            <a:endParaRPr kumimoji="1" lang="ja-JP" altLang="en-US" dirty="0"/>
          </a:p>
        </p:txBody>
      </p:sp>
      <p:sp>
        <p:nvSpPr>
          <p:cNvPr id="23" name="テキスト ボックス 22"/>
          <p:cNvSpPr txBox="1"/>
          <p:nvPr/>
        </p:nvSpPr>
        <p:spPr>
          <a:xfrm>
            <a:off x="10310380" y="4060899"/>
            <a:ext cx="1227558" cy="369332"/>
          </a:xfrm>
          <a:prstGeom prst="rect">
            <a:avLst/>
          </a:prstGeom>
          <a:noFill/>
        </p:spPr>
        <p:txBody>
          <a:bodyPr wrap="square" rtlCol="0">
            <a:spAutoFit/>
          </a:bodyPr>
          <a:lstStyle/>
          <a:p>
            <a:r>
              <a:rPr kumimoji="1" lang="ja-JP" altLang="en-US" dirty="0" smtClean="0"/>
              <a:t>戻るボタン</a:t>
            </a:r>
            <a:endParaRPr kumimoji="1" lang="ja-JP" altLang="en-US" dirty="0"/>
          </a:p>
        </p:txBody>
      </p:sp>
      <p:sp>
        <p:nvSpPr>
          <p:cNvPr id="28" name="テキスト ボックス 27"/>
          <p:cNvSpPr txBox="1"/>
          <p:nvPr/>
        </p:nvSpPr>
        <p:spPr>
          <a:xfrm>
            <a:off x="2410045" y="5996222"/>
            <a:ext cx="3202674" cy="369332"/>
          </a:xfrm>
          <a:prstGeom prst="rect">
            <a:avLst/>
          </a:prstGeom>
          <a:noFill/>
        </p:spPr>
        <p:txBody>
          <a:bodyPr wrap="square" rtlCol="0">
            <a:spAutoFit/>
          </a:bodyPr>
          <a:lstStyle/>
          <a:p>
            <a:r>
              <a:rPr kumimoji="1" lang="ja-JP" altLang="en-US" dirty="0" smtClean="0"/>
              <a:t>説明がこの付近にはいります</a:t>
            </a:r>
            <a:endParaRPr kumimoji="1" lang="ja-JP" altLang="en-US" dirty="0"/>
          </a:p>
        </p:txBody>
      </p:sp>
      <p:cxnSp>
        <p:nvCxnSpPr>
          <p:cNvPr id="29" name="直線矢印コネクタ 28"/>
          <p:cNvCxnSpPr/>
          <p:nvPr/>
        </p:nvCxnSpPr>
        <p:spPr>
          <a:xfrm flipV="1">
            <a:off x="1864241" y="2071597"/>
            <a:ext cx="787381" cy="225549"/>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31" name="テキスト ボックス 30"/>
          <p:cNvSpPr txBox="1"/>
          <p:nvPr/>
        </p:nvSpPr>
        <p:spPr>
          <a:xfrm>
            <a:off x="779722" y="2028165"/>
            <a:ext cx="1436665" cy="646331"/>
          </a:xfrm>
          <a:prstGeom prst="rect">
            <a:avLst/>
          </a:prstGeom>
          <a:noFill/>
        </p:spPr>
        <p:txBody>
          <a:bodyPr wrap="square" rtlCol="0">
            <a:spAutoFit/>
          </a:bodyPr>
          <a:lstStyle/>
          <a:p>
            <a:r>
              <a:rPr kumimoji="1" lang="ja-JP" altLang="en-US" dirty="0" smtClean="0"/>
              <a:t>所持金ボックス</a:t>
            </a:r>
            <a:endParaRPr kumimoji="1" lang="ja-JP" altLang="en-US" dirty="0"/>
          </a:p>
        </p:txBody>
      </p:sp>
      <p:sp>
        <p:nvSpPr>
          <p:cNvPr id="7" name="テキスト ボックス 6"/>
          <p:cNvSpPr txBox="1"/>
          <p:nvPr/>
        </p:nvSpPr>
        <p:spPr>
          <a:xfrm>
            <a:off x="2813383" y="1817490"/>
            <a:ext cx="3225209" cy="461665"/>
          </a:xfrm>
          <a:prstGeom prst="rect">
            <a:avLst/>
          </a:prstGeom>
          <a:noFill/>
        </p:spPr>
        <p:txBody>
          <a:bodyPr wrap="square" rtlCol="0">
            <a:spAutoFit/>
          </a:bodyPr>
          <a:lstStyle/>
          <a:p>
            <a:pPr lvl="0"/>
            <a:r>
              <a:rPr lang="en-US" altLang="ja-JP" sz="2400" dirty="0">
                <a:ln>
                  <a:solidFill>
                    <a:schemeClr val="tx1"/>
                  </a:solidFill>
                </a:ln>
                <a:solidFill>
                  <a:schemeClr val="accent4"/>
                </a:solidFill>
                <a:latin typeface="Cherry bomb" panose="02000600000000000000" pitchFamily="2" charset="-128"/>
                <a:ea typeface="Cherry bomb" panose="02000600000000000000" pitchFamily="2" charset="-128"/>
              </a:rPr>
              <a:t>37480</a:t>
            </a:r>
            <a:r>
              <a:rPr lang="ja-JP" altLang="en-US" sz="2400" dirty="0">
                <a:ln>
                  <a:solidFill>
                    <a:schemeClr val="tx1"/>
                  </a:solidFill>
                </a:ln>
                <a:solidFill>
                  <a:schemeClr val="accent4"/>
                </a:solidFill>
                <a:latin typeface="07にくまるフォント" panose="02000900000000000000" pitchFamily="50" charset="-128"/>
                <a:ea typeface="07にくまるフォント" panose="02000900000000000000" pitchFamily="50" charset="-128"/>
              </a:rPr>
              <a:t>＄</a:t>
            </a:r>
          </a:p>
        </p:txBody>
      </p:sp>
      <p:cxnSp>
        <p:nvCxnSpPr>
          <p:cNvPr id="26" name="直線矢印コネクタ 25"/>
          <p:cNvCxnSpPr/>
          <p:nvPr/>
        </p:nvCxnSpPr>
        <p:spPr>
          <a:xfrm flipV="1">
            <a:off x="3090530" y="5062111"/>
            <a:ext cx="2252410" cy="998748"/>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36" name="テキスト ボックス 35"/>
          <p:cNvSpPr txBox="1"/>
          <p:nvPr/>
        </p:nvSpPr>
        <p:spPr>
          <a:xfrm>
            <a:off x="3264527" y="2680726"/>
            <a:ext cx="1058443" cy="461665"/>
          </a:xfrm>
          <a:prstGeom prst="rect">
            <a:avLst/>
          </a:prstGeom>
          <a:noFill/>
        </p:spPr>
        <p:txBody>
          <a:bodyPr wrap="square" rtlCol="0">
            <a:spAutoFit/>
          </a:bodyPr>
          <a:lstStyle/>
          <a:p>
            <a:r>
              <a:rPr kumimoji="1" lang="ja-JP" altLang="en-US" sz="2400" dirty="0" smtClean="0">
                <a:solidFill>
                  <a:schemeClr val="accent1"/>
                </a:solidFill>
                <a:latin typeface="Cherry bomb" panose="02000600000000000000" pitchFamily="2" charset="-128"/>
                <a:ea typeface="Cherry bomb" panose="02000600000000000000" pitchFamily="2" charset="-128"/>
              </a:rPr>
              <a:t>カマ</a:t>
            </a:r>
            <a:endParaRPr kumimoji="1" lang="ja-JP" altLang="en-US" sz="2400" dirty="0">
              <a:solidFill>
                <a:schemeClr val="accent1"/>
              </a:solidFill>
              <a:latin typeface="Cherry bomb" panose="02000600000000000000" pitchFamily="2" charset="-128"/>
              <a:ea typeface="Cherry bomb" panose="02000600000000000000" pitchFamily="2" charset="-128"/>
            </a:endParaRPr>
          </a:p>
        </p:txBody>
      </p:sp>
      <p:sp>
        <p:nvSpPr>
          <p:cNvPr id="37" name="テキスト ボックス 36"/>
          <p:cNvSpPr txBox="1"/>
          <p:nvPr/>
        </p:nvSpPr>
        <p:spPr>
          <a:xfrm>
            <a:off x="5342940" y="2701912"/>
            <a:ext cx="1281226" cy="461665"/>
          </a:xfrm>
          <a:prstGeom prst="rect">
            <a:avLst/>
          </a:prstGeom>
          <a:noFill/>
        </p:spPr>
        <p:txBody>
          <a:bodyPr wrap="square" rtlCol="0">
            <a:spAutoFit/>
          </a:bodyPr>
          <a:lstStyle/>
          <a:p>
            <a:r>
              <a:rPr kumimoji="1" lang="ja-JP" altLang="en-US" sz="2400" dirty="0" smtClean="0">
                <a:solidFill>
                  <a:schemeClr val="accent2"/>
                </a:solidFill>
                <a:latin typeface="Cherry bomb" panose="02000600000000000000" pitchFamily="2" charset="-128"/>
                <a:ea typeface="Cherry bomb" panose="02000600000000000000" pitchFamily="2" charset="-128"/>
              </a:rPr>
              <a:t>ポーチ</a:t>
            </a:r>
            <a:endParaRPr kumimoji="1" lang="ja-JP" altLang="en-US" sz="2400" dirty="0">
              <a:solidFill>
                <a:schemeClr val="accent2"/>
              </a:solidFill>
              <a:latin typeface="Cherry bomb" panose="02000600000000000000" pitchFamily="2" charset="-128"/>
              <a:ea typeface="Cherry bomb" panose="02000600000000000000" pitchFamily="2" charset="-128"/>
            </a:endParaRPr>
          </a:p>
        </p:txBody>
      </p:sp>
      <p:sp>
        <p:nvSpPr>
          <p:cNvPr id="38" name="テキスト ボックス 37"/>
          <p:cNvSpPr txBox="1"/>
          <p:nvPr/>
        </p:nvSpPr>
        <p:spPr>
          <a:xfrm>
            <a:off x="7591941" y="2725874"/>
            <a:ext cx="1202324" cy="461665"/>
          </a:xfrm>
          <a:prstGeom prst="rect">
            <a:avLst/>
          </a:prstGeom>
          <a:noFill/>
        </p:spPr>
        <p:txBody>
          <a:bodyPr wrap="square" rtlCol="0">
            <a:spAutoFit/>
          </a:bodyPr>
          <a:lstStyle/>
          <a:p>
            <a:r>
              <a:rPr kumimoji="1" lang="ja-JP" altLang="en-US" sz="2400" dirty="0" smtClean="0">
                <a:solidFill>
                  <a:schemeClr val="accent4"/>
                </a:solidFill>
                <a:latin typeface="Cherry bomb" panose="02000600000000000000" pitchFamily="2" charset="-128"/>
                <a:ea typeface="Cherry bomb" panose="02000600000000000000" pitchFamily="2" charset="-128"/>
              </a:rPr>
              <a:t>スキル</a:t>
            </a:r>
            <a:endParaRPr kumimoji="1" lang="ja-JP" altLang="en-US" sz="2400" dirty="0">
              <a:solidFill>
                <a:schemeClr val="accent4"/>
              </a:solidFill>
              <a:latin typeface="Cherry bomb" panose="02000600000000000000" pitchFamily="2" charset="-128"/>
              <a:ea typeface="Cherry bomb" panose="02000600000000000000" pitchFamily="2" charset="-128"/>
            </a:endParaRPr>
          </a:p>
        </p:txBody>
      </p:sp>
      <p:sp>
        <p:nvSpPr>
          <p:cNvPr id="39" name="円/楕円 38"/>
          <p:cNvSpPr/>
          <p:nvPr/>
        </p:nvSpPr>
        <p:spPr>
          <a:xfrm>
            <a:off x="8379237" y="2472670"/>
            <a:ext cx="333153" cy="317291"/>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bg1"/>
                </a:solidFill>
                <a:latin typeface="07にくまるフォント" panose="02000900000000000000" pitchFamily="50" charset="-128"/>
                <a:ea typeface="07にくまるフォント" panose="02000900000000000000" pitchFamily="50" charset="-128"/>
              </a:rPr>
              <a:t>１</a:t>
            </a:r>
            <a:endParaRPr kumimoji="1" lang="ja-JP" altLang="en-US" dirty="0">
              <a:solidFill>
                <a:schemeClr val="bg1"/>
              </a:solidFill>
              <a:latin typeface="07にくまるフォント" panose="02000900000000000000" pitchFamily="50" charset="-128"/>
              <a:ea typeface="07にくまるフォント" panose="02000900000000000000" pitchFamily="50" charset="-128"/>
            </a:endParaRPr>
          </a:p>
        </p:txBody>
      </p:sp>
      <p:sp>
        <p:nvSpPr>
          <p:cNvPr id="42" name="角丸四角形 41"/>
          <p:cNvSpPr/>
          <p:nvPr/>
        </p:nvSpPr>
        <p:spPr>
          <a:xfrm>
            <a:off x="8379237" y="5109796"/>
            <a:ext cx="893134" cy="430540"/>
          </a:xfrm>
          <a:prstGeom prst="roundRect">
            <a:avLst>
              <a:gd name="adj" fmla="val 6232"/>
            </a:avLst>
          </a:prstGeom>
          <a:solidFill>
            <a:schemeClr val="bg2">
              <a:lumMod val="90000"/>
            </a:schemeClr>
          </a:solidFill>
          <a:ln>
            <a:solidFill>
              <a:schemeClr val="bg2"/>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p:cNvCxnSpPr/>
          <p:nvPr/>
        </p:nvCxnSpPr>
        <p:spPr>
          <a:xfrm flipH="1">
            <a:off x="7666816" y="4217593"/>
            <a:ext cx="1342539" cy="981854"/>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44" name="正方形/長方形 43"/>
          <p:cNvSpPr/>
          <p:nvPr/>
        </p:nvSpPr>
        <p:spPr>
          <a:xfrm>
            <a:off x="2425358" y="4655461"/>
            <a:ext cx="7031667" cy="400110"/>
          </a:xfrm>
          <a:prstGeom prst="rect">
            <a:avLst/>
          </a:prstGeom>
        </p:spPr>
        <p:txBody>
          <a:bodyPr wrap="square">
            <a:spAutoFit/>
          </a:bodyPr>
          <a:lstStyle/>
          <a:p>
            <a:r>
              <a:rPr lang="ja-JP" altLang="en-US" sz="2000" dirty="0">
                <a:solidFill>
                  <a:srgbClr val="FFC000"/>
                </a:solidFill>
                <a:effectLst>
                  <a:glow rad="101600">
                    <a:schemeClr val="tx1">
                      <a:alpha val="60000"/>
                    </a:schemeClr>
                  </a:glow>
                </a:effectLst>
                <a:latin typeface="07にくまるフォント" panose="02000900000000000000" pitchFamily="50" charset="-128"/>
                <a:ea typeface="07にくまるフォント" panose="02000900000000000000" pitchFamily="50" charset="-128"/>
              </a:rPr>
              <a:t>武器</a:t>
            </a:r>
            <a:r>
              <a:rPr lang="ja-JP" altLang="en-US" dirty="0">
                <a:solidFill>
                  <a:srgbClr val="FFC000"/>
                </a:solidFill>
                <a:effectLst>
                  <a:glow rad="101600">
                    <a:schemeClr val="tx1">
                      <a:alpha val="60000"/>
                    </a:schemeClr>
                  </a:glow>
                </a:effectLst>
                <a:latin typeface="Cherry bomb" panose="02000600000000000000" pitchFamily="2" charset="-128"/>
                <a:ea typeface="Cherry bomb" panose="02000600000000000000" pitchFamily="2" charset="-128"/>
              </a:rPr>
              <a:t>で</a:t>
            </a:r>
            <a:r>
              <a:rPr lang="ja-JP" altLang="en-US" sz="2000" dirty="0">
                <a:solidFill>
                  <a:srgbClr val="FFC000"/>
                </a:solidFill>
                <a:effectLst>
                  <a:glow rad="101600">
                    <a:schemeClr val="tx1">
                      <a:alpha val="60000"/>
                    </a:schemeClr>
                  </a:glow>
                </a:effectLst>
                <a:latin typeface="07にくまるフォント" panose="02000900000000000000" pitchFamily="50" charset="-128"/>
                <a:ea typeface="07にくまるフォント" panose="02000900000000000000" pitchFamily="50" charset="-128"/>
              </a:rPr>
              <a:t>移動速度</a:t>
            </a:r>
            <a:r>
              <a:rPr lang="ja-JP" altLang="en-US" dirty="0">
                <a:solidFill>
                  <a:srgbClr val="FFC000"/>
                </a:solidFill>
                <a:effectLst>
                  <a:glow rad="101600">
                    <a:schemeClr val="tx1">
                      <a:alpha val="60000"/>
                    </a:schemeClr>
                  </a:glow>
                </a:effectLst>
                <a:latin typeface="07にくまるフォント" panose="02000900000000000000" pitchFamily="50" charset="-128"/>
                <a:ea typeface="07にくまるフォント" panose="02000900000000000000" pitchFamily="50" charset="-128"/>
              </a:rPr>
              <a:t>、</a:t>
            </a:r>
            <a:r>
              <a:rPr lang="ja-JP" altLang="en-US" dirty="0">
                <a:solidFill>
                  <a:srgbClr val="FFC000"/>
                </a:solidFill>
                <a:effectLst>
                  <a:glow rad="101600">
                    <a:schemeClr val="tx1">
                      <a:alpha val="60000"/>
                    </a:schemeClr>
                  </a:glow>
                </a:effectLst>
                <a:latin typeface="Cherry bomb" panose="02000600000000000000" pitchFamily="2" charset="-128"/>
                <a:ea typeface="Cherry bomb" panose="02000600000000000000" pitchFamily="2" charset="-128"/>
              </a:rPr>
              <a:t>ポーチでスコア</a:t>
            </a:r>
            <a:r>
              <a:rPr lang="ja-JP" altLang="en-US" sz="2000" dirty="0">
                <a:solidFill>
                  <a:srgbClr val="FFC000"/>
                </a:solidFill>
                <a:effectLst>
                  <a:glow rad="101600">
                    <a:schemeClr val="tx1">
                      <a:alpha val="60000"/>
                    </a:schemeClr>
                  </a:glow>
                </a:effectLst>
                <a:latin typeface="07にくまるフォント" panose="02000900000000000000" pitchFamily="50" charset="-128"/>
                <a:ea typeface="07にくまるフォント" panose="02000900000000000000" pitchFamily="50" charset="-128"/>
              </a:rPr>
              <a:t>倍率</a:t>
            </a:r>
            <a:r>
              <a:rPr lang="ja-JP" altLang="en-US" dirty="0">
                <a:solidFill>
                  <a:srgbClr val="FFC000"/>
                </a:solidFill>
                <a:effectLst>
                  <a:glow rad="101600">
                    <a:schemeClr val="tx1">
                      <a:alpha val="60000"/>
                    </a:schemeClr>
                  </a:glow>
                </a:effectLst>
                <a:latin typeface="07にくまるフォント" panose="02000900000000000000" pitchFamily="50" charset="-128"/>
                <a:ea typeface="07にくまるフォント" panose="02000900000000000000" pitchFamily="50" charset="-128"/>
              </a:rPr>
              <a:t>、</a:t>
            </a:r>
            <a:r>
              <a:rPr lang="ja-JP" altLang="en-US" dirty="0">
                <a:solidFill>
                  <a:srgbClr val="FFC000"/>
                </a:solidFill>
                <a:effectLst>
                  <a:glow rad="101600">
                    <a:schemeClr val="tx1">
                      <a:alpha val="60000"/>
                    </a:schemeClr>
                  </a:glow>
                </a:effectLst>
                <a:latin typeface="Cherry bomb" panose="02000600000000000000" pitchFamily="2" charset="-128"/>
                <a:ea typeface="Cherry bomb" panose="02000600000000000000" pitchFamily="2" charset="-128"/>
              </a:rPr>
              <a:t>スキルで</a:t>
            </a:r>
            <a:r>
              <a:rPr lang="ja-JP" altLang="en-US" sz="2000" dirty="0">
                <a:solidFill>
                  <a:srgbClr val="FFC000"/>
                </a:solidFill>
                <a:effectLst>
                  <a:glow rad="101600">
                    <a:schemeClr val="tx1">
                      <a:alpha val="60000"/>
                    </a:schemeClr>
                  </a:glow>
                </a:effectLst>
                <a:latin typeface="07にくまるフォント" panose="02000900000000000000" pitchFamily="50" charset="-128"/>
                <a:ea typeface="07にくまるフォント" panose="02000900000000000000" pitchFamily="50" charset="-128"/>
              </a:rPr>
              <a:t>刈</a:t>
            </a:r>
            <a:r>
              <a:rPr lang="ja-JP" altLang="en-US" dirty="0">
                <a:solidFill>
                  <a:srgbClr val="FFC000"/>
                </a:solidFill>
                <a:effectLst>
                  <a:glow rad="101600">
                    <a:schemeClr val="tx1">
                      <a:alpha val="60000"/>
                    </a:schemeClr>
                  </a:glow>
                </a:effectLst>
                <a:latin typeface="Cherry bomb" panose="02000600000000000000" pitchFamily="2" charset="-128"/>
                <a:ea typeface="Cherry bomb" panose="02000600000000000000" pitchFamily="2" charset="-128"/>
              </a:rPr>
              <a:t>り</a:t>
            </a:r>
            <a:r>
              <a:rPr lang="ja-JP" altLang="en-US" sz="2000" dirty="0">
                <a:solidFill>
                  <a:srgbClr val="FFC000"/>
                </a:solidFill>
                <a:effectLst>
                  <a:glow rad="101600">
                    <a:schemeClr val="tx1">
                      <a:alpha val="60000"/>
                    </a:schemeClr>
                  </a:glow>
                </a:effectLst>
                <a:latin typeface="07にくまるフォント" panose="02000900000000000000" pitchFamily="50" charset="-128"/>
                <a:ea typeface="07にくまるフォント" panose="02000900000000000000" pitchFamily="50" charset="-128"/>
              </a:rPr>
              <a:t>効率</a:t>
            </a:r>
            <a:r>
              <a:rPr lang="ja-JP" altLang="en-US" dirty="0">
                <a:solidFill>
                  <a:srgbClr val="FFC000"/>
                </a:solidFill>
                <a:effectLst>
                  <a:glow rad="101600">
                    <a:schemeClr val="tx1">
                      <a:alpha val="60000"/>
                    </a:schemeClr>
                  </a:glow>
                </a:effectLst>
                <a:latin typeface="Cherry bomb" panose="02000600000000000000" pitchFamily="2" charset="-128"/>
                <a:ea typeface="Cherry bomb" panose="02000600000000000000" pitchFamily="2" charset="-128"/>
              </a:rPr>
              <a:t>アップ！</a:t>
            </a:r>
          </a:p>
        </p:txBody>
      </p:sp>
      <p:sp>
        <p:nvSpPr>
          <p:cNvPr id="48" name="テキスト ボックス 47"/>
          <p:cNvSpPr txBox="1"/>
          <p:nvPr/>
        </p:nvSpPr>
        <p:spPr>
          <a:xfrm>
            <a:off x="8513135" y="5152216"/>
            <a:ext cx="928577" cy="400110"/>
          </a:xfrm>
          <a:prstGeom prst="rect">
            <a:avLst/>
          </a:prstGeom>
          <a:noFill/>
        </p:spPr>
        <p:txBody>
          <a:bodyPr wrap="square" rtlCol="0">
            <a:spAutoFit/>
          </a:bodyPr>
          <a:lstStyle/>
          <a:p>
            <a:r>
              <a:rPr lang="ja-JP" altLang="en-US" sz="2000" dirty="0">
                <a:latin typeface="07にくまるフォント" panose="02000900000000000000" pitchFamily="50" charset="-128"/>
                <a:ea typeface="07にくまるフォント" panose="02000900000000000000" pitchFamily="50" charset="-128"/>
              </a:rPr>
              <a:t>戻</a:t>
            </a:r>
            <a:r>
              <a:rPr lang="ja-JP" altLang="en-US" sz="1600" dirty="0" smtClean="0">
                <a:latin typeface="Cherry bomb" panose="02000600000000000000" pitchFamily="2" charset="-128"/>
                <a:ea typeface="Cherry bomb" panose="02000600000000000000" pitchFamily="2" charset="-128"/>
              </a:rPr>
              <a:t>る</a:t>
            </a:r>
            <a:endParaRPr kumimoji="1" lang="ja-JP" altLang="en-US" sz="1600" dirty="0">
              <a:latin typeface="Cherry bomb" panose="02000600000000000000" pitchFamily="2" charset="-128"/>
              <a:ea typeface="Cherry bomb" panose="02000600000000000000" pitchFamily="2" charset="-128"/>
            </a:endParaRPr>
          </a:p>
        </p:txBody>
      </p:sp>
      <p:sp>
        <p:nvSpPr>
          <p:cNvPr id="50" name="円/楕円 49"/>
          <p:cNvSpPr/>
          <p:nvPr/>
        </p:nvSpPr>
        <p:spPr>
          <a:xfrm>
            <a:off x="2504064" y="4624847"/>
            <a:ext cx="6874253" cy="510477"/>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159890" y="1727772"/>
            <a:ext cx="1472773" cy="554653"/>
          </a:xfrm>
          <a:prstGeom prst="rect">
            <a:avLst/>
          </a:prstGeom>
          <a:solidFill>
            <a:schemeClr val="bg2">
              <a:lumMod val="50000"/>
            </a:schemeClr>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prst="slope"/>
            </a:sp3d>
          </a:bodyPr>
          <a:lstStyle/>
          <a:p>
            <a:pPr algn="ctr"/>
            <a:endParaRPr kumimoji="1" lang="ja-JP" altLang="en-US"/>
          </a:p>
        </p:txBody>
      </p:sp>
      <p:sp>
        <p:nvSpPr>
          <p:cNvPr id="19" name="テキスト ボックス 18"/>
          <p:cNvSpPr txBox="1"/>
          <p:nvPr/>
        </p:nvSpPr>
        <p:spPr>
          <a:xfrm>
            <a:off x="5357296" y="1740327"/>
            <a:ext cx="2533737" cy="523220"/>
          </a:xfrm>
          <a:prstGeom prst="rect">
            <a:avLst/>
          </a:prstGeom>
          <a:noFill/>
        </p:spPr>
        <p:txBody>
          <a:bodyPr wrap="square" rtlCol="0">
            <a:spAutoFit/>
          </a:bodyPr>
          <a:lstStyle/>
          <a:p>
            <a:r>
              <a:rPr kumimoji="1" lang="ja-JP" altLang="en-US" sz="2800" dirty="0" smtClean="0">
                <a:solidFill>
                  <a:schemeClr val="bg2"/>
                </a:solidFill>
                <a:latin typeface="Cherry bomb" panose="02000600000000000000" pitchFamily="2" charset="-128"/>
                <a:ea typeface="Cherry bomb" panose="02000600000000000000" pitchFamily="2" charset="-128"/>
              </a:rPr>
              <a:t>ストア</a:t>
            </a:r>
            <a:endParaRPr kumimoji="1" lang="ja-JP" altLang="en-US" sz="2800" dirty="0">
              <a:solidFill>
                <a:schemeClr val="bg2"/>
              </a:solidFill>
              <a:latin typeface="Cherry bomb" panose="02000600000000000000" pitchFamily="2" charset="-128"/>
              <a:ea typeface="Cherry bomb" panose="02000600000000000000" pitchFamily="2" charset="-128"/>
            </a:endParaRPr>
          </a:p>
        </p:txBody>
      </p:sp>
      <p:sp>
        <p:nvSpPr>
          <p:cNvPr id="24" name="角丸四角形 23"/>
          <p:cNvSpPr/>
          <p:nvPr/>
        </p:nvSpPr>
        <p:spPr>
          <a:xfrm>
            <a:off x="2668036" y="1800598"/>
            <a:ext cx="1757951" cy="439512"/>
          </a:xfrm>
          <a:prstGeom prst="round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0182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77970" y="345057"/>
            <a:ext cx="3631721" cy="369332"/>
          </a:xfrm>
          <a:prstGeom prst="rect">
            <a:avLst/>
          </a:prstGeom>
          <a:noFill/>
        </p:spPr>
        <p:txBody>
          <a:bodyPr wrap="square" rtlCol="0">
            <a:spAutoFit/>
          </a:bodyPr>
          <a:lstStyle/>
          <a:p>
            <a:r>
              <a:rPr kumimoji="1" lang="ja-JP" altLang="en-US" dirty="0" smtClean="0"/>
              <a:t>ストア内表示発注書</a:t>
            </a:r>
            <a:endParaRPr kumimoji="1" lang="ja-JP" altLang="en-US" dirty="0"/>
          </a:p>
        </p:txBody>
      </p:sp>
      <p:pic>
        <p:nvPicPr>
          <p:cNvPr id="3" name="図 2"/>
          <p:cNvPicPr>
            <a:picLocks noChangeAspect="1"/>
          </p:cNvPicPr>
          <p:nvPr/>
        </p:nvPicPr>
        <p:blipFill>
          <a:blip r:embed="rId2"/>
          <a:stretch>
            <a:fillRect/>
          </a:stretch>
        </p:blipFill>
        <p:spPr>
          <a:xfrm>
            <a:off x="1088234" y="1774593"/>
            <a:ext cx="5571358" cy="3097524"/>
          </a:xfrm>
          <a:prstGeom prst="rect">
            <a:avLst/>
          </a:prstGeom>
        </p:spPr>
      </p:pic>
      <p:sp>
        <p:nvSpPr>
          <p:cNvPr id="4" name="テキスト ボックス 3"/>
          <p:cNvSpPr txBox="1"/>
          <p:nvPr/>
        </p:nvSpPr>
        <p:spPr>
          <a:xfrm>
            <a:off x="943822" y="744759"/>
            <a:ext cx="7220309" cy="369332"/>
          </a:xfrm>
          <a:prstGeom prst="rect">
            <a:avLst/>
          </a:prstGeom>
          <a:noFill/>
        </p:spPr>
        <p:txBody>
          <a:bodyPr wrap="square" rtlCol="0">
            <a:spAutoFit/>
          </a:bodyPr>
          <a:lstStyle/>
          <a:p>
            <a:r>
              <a:rPr kumimoji="1" lang="ja-JP" altLang="en-US" dirty="0" smtClean="0"/>
              <a:t>宇宙船内に地球と通信しているストアがあるイメージで描いて下さい</a:t>
            </a:r>
            <a:endParaRPr kumimoji="1" lang="ja-JP" altLang="en-US" dirty="0"/>
          </a:p>
        </p:txBody>
      </p:sp>
      <p:cxnSp>
        <p:nvCxnSpPr>
          <p:cNvPr id="7" name="直線矢印コネクタ 6"/>
          <p:cNvCxnSpPr>
            <a:endCxn id="8" idx="1"/>
          </p:cNvCxnSpPr>
          <p:nvPr/>
        </p:nvCxnSpPr>
        <p:spPr>
          <a:xfrm flipV="1">
            <a:off x="6594894" y="1859193"/>
            <a:ext cx="1250830" cy="5565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845724" y="1120529"/>
            <a:ext cx="2993366" cy="1477328"/>
          </a:xfrm>
          <a:prstGeom prst="rect">
            <a:avLst/>
          </a:prstGeom>
          <a:noFill/>
        </p:spPr>
        <p:txBody>
          <a:bodyPr wrap="square" rtlCol="0">
            <a:spAutoFit/>
          </a:bodyPr>
          <a:lstStyle/>
          <a:p>
            <a:r>
              <a:rPr kumimoji="1" lang="ja-JP" altLang="en-US" dirty="0" smtClean="0"/>
              <a:t>地球が見えている大きな窓を描いて下さい</a:t>
            </a:r>
            <a:r>
              <a:rPr lang="ja-JP" altLang="en-US" dirty="0" smtClean="0"/>
              <a:t>。</a:t>
            </a:r>
            <a:endParaRPr lang="en-US" altLang="ja-JP" dirty="0" smtClean="0"/>
          </a:p>
          <a:p>
            <a:r>
              <a:rPr lang="ja-JP" altLang="en-US" dirty="0" smtClean="0"/>
              <a:t>このイラストのように全体が青く光っている地球にして下さい。</a:t>
            </a:r>
            <a:endParaRPr kumimoji="1" lang="en-US" altLang="ja-JP" dirty="0" smtClean="0"/>
          </a:p>
        </p:txBody>
      </p:sp>
      <p:sp>
        <p:nvSpPr>
          <p:cNvPr id="9" name="円/楕円 8"/>
          <p:cNvSpPr/>
          <p:nvPr/>
        </p:nvSpPr>
        <p:spPr>
          <a:xfrm>
            <a:off x="5331124" y="2756140"/>
            <a:ext cx="379562" cy="3881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2204049" y="2432649"/>
            <a:ext cx="379562" cy="3881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2014268" y="3105509"/>
            <a:ext cx="379562" cy="3881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5680494" y="2978324"/>
            <a:ext cx="2091906" cy="8690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557732" y="2670980"/>
            <a:ext cx="5214668" cy="12033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2388210" y="3333087"/>
            <a:ext cx="5384190" cy="5682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71603" y="2670980"/>
            <a:ext cx="3821502" cy="923330"/>
          </a:xfrm>
          <a:prstGeom prst="rect">
            <a:avLst/>
          </a:prstGeom>
          <a:noFill/>
        </p:spPr>
        <p:txBody>
          <a:bodyPr wrap="square" rtlCol="0">
            <a:spAutoFit/>
          </a:bodyPr>
          <a:lstStyle/>
          <a:p>
            <a:r>
              <a:rPr kumimoji="1" lang="ja-JP" altLang="en-US" dirty="0" smtClean="0"/>
              <a:t>地球以外にもいくつかポップな星を描いて下さい。色は、白や水色等にして、あまり目立たないようにして下さい</a:t>
            </a:r>
            <a:endParaRPr kumimoji="1" lang="ja-JP" altLang="en-US" dirty="0"/>
          </a:p>
        </p:txBody>
      </p:sp>
      <p:pic>
        <p:nvPicPr>
          <p:cNvPr id="19" name="図 18"/>
          <p:cNvPicPr>
            <a:picLocks noChangeAspect="1"/>
          </p:cNvPicPr>
          <p:nvPr/>
        </p:nvPicPr>
        <p:blipFill>
          <a:blip r:embed="rId3"/>
          <a:stretch>
            <a:fillRect/>
          </a:stretch>
        </p:blipFill>
        <p:spPr>
          <a:xfrm>
            <a:off x="7896658" y="3617191"/>
            <a:ext cx="783463" cy="835694"/>
          </a:xfrm>
          <a:prstGeom prst="rect">
            <a:avLst/>
          </a:prstGeom>
        </p:spPr>
      </p:pic>
      <p:pic>
        <p:nvPicPr>
          <p:cNvPr id="20" name="図 19"/>
          <p:cNvPicPr>
            <a:picLocks noChangeAspect="1"/>
          </p:cNvPicPr>
          <p:nvPr/>
        </p:nvPicPr>
        <p:blipFill>
          <a:blip r:embed="rId4"/>
          <a:stretch>
            <a:fillRect/>
          </a:stretch>
        </p:blipFill>
        <p:spPr>
          <a:xfrm>
            <a:off x="8828717" y="3594310"/>
            <a:ext cx="867373" cy="722811"/>
          </a:xfrm>
          <a:prstGeom prst="rect">
            <a:avLst/>
          </a:prstGeom>
        </p:spPr>
      </p:pic>
      <p:sp>
        <p:nvSpPr>
          <p:cNvPr id="21" name="テキスト ボックス 20"/>
          <p:cNvSpPr txBox="1"/>
          <p:nvPr/>
        </p:nvSpPr>
        <p:spPr>
          <a:xfrm>
            <a:off x="7871603" y="4528235"/>
            <a:ext cx="2242867" cy="369332"/>
          </a:xfrm>
          <a:prstGeom prst="rect">
            <a:avLst/>
          </a:prstGeom>
          <a:noFill/>
        </p:spPr>
        <p:txBody>
          <a:bodyPr wrap="square" rtlCol="0">
            <a:spAutoFit/>
          </a:bodyPr>
          <a:lstStyle/>
          <a:p>
            <a:r>
              <a:rPr kumimoji="1" lang="ja-JP" altLang="en-US" dirty="0" smtClean="0"/>
              <a:t>ポップな星のイメージ</a:t>
            </a:r>
            <a:endParaRPr kumimoji="1" lang="ja-JP" altLang="en-US" dirty="0"/>
          </a:p>
        </p:txBody>
      </p:sp>
      <p:sp>
        <p:nvSpPr>
          <p:cNvPr id="22" name="角丸四角形 21"/>
          <p:cNvSpPr/>
          <p:nvPr/>
        </p:nvSpPr>
        <p:spPr>
          <a:xfrm>
            <a:off x="1135199" y="4273748"/>
            <a:ext cx="5619284" cy="6805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3944841" y="4920317"/>
            <a:ext cx="0" cy="3757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3253483" y="1834508"/>
            <a:ext cx="1382716" cy="407861"/>
          </a:xfrm>
          <a:prstGeom prst="rect">
            <a:avLst/>
          </a:prstGeom>
          <a:solidFill>
            <a:schemeClr val="bg2">
              <a:lumMod val="50000"/>
            </a:schemeClr>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prst="slope"/>
            </a:sp3d>
          </a:bodyPr>
          <a:lstStyle/>
          <a:p>
            <a:pPr algn="ctr"/>
            <a:endParaRPr kumimoji="1" lang="ja-JP" altLang="en-US"/>
          </a:p>
        </p:txBody>
      </p:sp>
      <p:sp>
        <p:nvSpPr>
          <p:cNvPr id="5" name="角丸四角形 4"/>
          <p:cNvSpPr/>
          <p:nvPr/>
        </p:nvSpPr>
        <p:spPr>
          <a:xfrm>
            <a:off x="1526875" y="2122098"/>
            <a:ext cx="5046453" cy="20444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563967" y="1807602"/>
            <a:ext cx="761747" cy="369332"/>
          </a:xfrm>
          <a:prstGeom prst="rect">
            <a:avLst/>
          </a:prstGeom>
        </p:spPr>
        <p:txBody>
          <a:bodyPr wrap="none">
            <a:spAutoFit/>
          </a:bodyPr>
          <a:lstStyle/>
          <a:p>
            <a:r>
              <a:rPr lang="ja-JP" altLang="en-US" dirty="0">
                <a:solidFill>
                  <a:schemeClr val="bg2"/>
                </a:solidFill>
                <a:latin typeface="Cherry bomb" panose="02000600000000000000" pitchFamily="2" charset="-128"/>
                <a:ea typeface="Cherry bomb" panose="02000600000000000000" pitchFamily="2" charset="-128"/>
              </a:rPr>
              <a:t>ストア</a:t>
            </a:r>
            <a:endParaRPr lang="ja-JP" altLang="en-US" dirty="0">
              <a:solidFill>
                <a:schemeClr val="bg2"/>
              </a:solidFill>
              <a:latin typeface="Cherry bomb" panose="02000600000000000000" pitchFamily="2" charset="-128"/>
              <a:ea typeface="Cherry bomb" panose="02000600000000000000" pitchFamily="2" charset="-128"/>
            </a:endParaRPr>
          </a:p>
        </p:txBody>
      </p:sp>
      <p:cxnSp>
        <p:nvCxnSpPr>
          <p:cNvPr id="31" name="直線矢印コネクタ 30"/>
          <p:cNvCxnSpPr/>
          <p:nvPr/>
        </p:nvCxnSpPr>
        <p:spPr>
          <a:xfrm flipH="1" flipV="1">
            <a:off x="4209691" y="1542702"/>
            <a:ext cx="202287" cy="4252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686038" y="1133182"/>
            <a:ext cx="4375749" cy="369332"/>
          </a:xfrm>
          <a:prstGeom prst="rect">
            <a:avLst/>
          </a:prstGeom>
          <a:noFill/>
        </p:spPr>
        <p:txBody>
          <a:bodyPr wrap="square" rtlCol="0">
            <a:spAutoFit/>
          </a:bodyPr>
          <a:lstStyle/>
          <a:p>
            <a:r>
              <a:rPr kumimoji="1" lang="ja-JP" altLang="en-US" dirty="0" smtClean="0"/>
              <a:t>上部真ん中にストアの文字を入れてください</a:t>
            </a:r>
            <a:endParaRPr kumimoji="1" lang="ja-JP" altLang="en-US" dirty="0"/>
          </a:p>
        </p:txBody>
      </p:sp>
      <p:sp>
        <p:nvSpPr>
          <p:cNvPr id="35" name="テキスト ボックス 34"/>
          <p:cNvSpPr txBox="1"/>
          <p:nvPr/>
        </p:nvSpPr>
        <p:spPr>
          <a:xfrm>
            <a:off x="1135198" y="5420999"/>
            <a:ext cx="5067193" cy="369332"/>
          </a:xfrm>
          <a:prstGeom prst="rect">
            <a:avLst/>
          </a:prstGeom>
          <a:noFill/>
        </p:spPr>
        <p:txBody>
          <a:bodyPr wrap="square" rtlCol="0">
            <a:spAutoFit/>
          </a:bodyPr>
          <a:lstStyle/>
          <a:p>
            <a:r>
              <a:rPr kumimoji="1" lang="ja-JP" altLang="en-US" dirty="0" smtClean="0"/>
              <a:t>通信に使う機械をイメージしたものを描いて下さい</a:t>
            </a:r>
            <a:endParaRPr kumimoji="1" lang="ja-JP" altLang="en-US" dirty="0"/>
          </a:p>
        </p:txBody>
      </p:sp>
      <p:pic>
        <p:nvPicPr>
          <p:cNvPr id="38" name="図 37"/>
          <p:cNvPicPr>
            <a:picLocks noChangeAspect="1"/>
          </p:cNvPicPr>
          <p:nvPr/>
        </p:nvPicPr>
        <p:blipFill>
          <a:blip r:embed="rId5"/>
          <a:stretch>
            <a:fillRect/>
          </a:stretch>
        </p:blipFill>
        <p:spPr>
          <a:xfrm>
            <a:off x="6368845" y="4923952"/>
            <a:ext cx="5286375" cy="1819275"/>
          </a:xfrm>
          <a:prstGeom prst="rect">
            <a:avLst/>
          </a:prstGeom>
        </p:spPr>
      </p:pic>
      <p:sp>
        <p:nvSpPr>
          <p:cNvPr id="39" name="角丸四角形 38"/>
          <p:cNvSpPr/>
          <p:nvPr/>
        </p:nvSpPr>
        <p:spPr>
          <a:xfrm>
            <a:off x="7401464" y="6200461"/>
            <a:ext cx="3226280" cy="6805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flipH="1">
            <a:off x="5710686" y="6512943"/>
            <a:ext cx="1690778" cy="431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2981599" y="6400451"/>
            <a:ext cx="3144754" cy="369332"/>
          </a:xfrm>
          <a:prstGeom prst="rect">
            <a:avLst/>
          </a:prstGeom>
          <a:noFill/>
        </p:spPr>
        <p:txBody>
          <a:bodyPr wrap="square" rtlCol="0">
            <a:spAutoFit/>
          </a:bodyPr>
          <a:lstStyle/>
          <a:p>
            <a:r>
              <a:rPr kumimoji="1" lang="ja-JP" altLang="en-US" dirty="0" smtClean="0"/>
              <a:t>通信に使う機械のイメージ</a:t>
            </a:r>
            <a:endParaRPr kumimoji="1" lang="ja-JP" altLang="en-US" dirty="0"/>
          </a:p>
        </p:txBody>
      </p:sp>
    </p:spTree>
    <p:extLst>
      <p:ext uri="{BB962C8B-B14F-4D97-AF65-F5344CB8AC3E}">
        <p14:creationId xmlns:p14="http://schemas.microsoft.com/office/powerpoint/2010/main" val="1051472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59219" y="340242"/>
            <a:ext cx="4869711" cy="369332"/>
          </a:xfrm>
          <a:prstGeom prst="rect">
            <a:avLst/>
          </a:prstGeom>
          <a:noFill/>
        </p:spPr>
        <p:txBody>
          <a:bodyPr wrap="square" rtlCol="0">
            <a:spAutoFit/>
          </a:bodyPr>
          <a:lstStyle/>
          <a:p>
            <a:r>
              <a:rPr kumimoji="1" lang="ja-JP" altLang="en-US" dirty="0" smtClean="0"/>
              <a:t>ストア内アイテムアイコン発注書</a:t>
            </a:r>
            <a:endParaRPr kumimoji="1" lang="ja-JP" altLang="en-US" dirty="0"/>
          </a:p>
        </p:txBody>
      </p:sp>
      <p:sp>
        <p:nvSpPr>
          <p:cNvPr id="3" name="角丸四角形 2"/>
          <p:cNvSpPr/>
          <p:nvPr/>
        </p:nvSpPr>
        <p:spPr>
          <a:xfrm>
            <a:off x="1320350" y="1534241"/>
            <a:ext cx="1687032" cy="1821713"/>
          </a:xfrm>
          <a:prstGeom prst="roundRect">
            <a:avLst>
              <a:gd name="adj" fmla="val 6232"/>
            </a:avLst>
          </a:prstGeom>
          <a:solidFill>
            <a:schemeClr val="bg1"/>
          </a:solidFill>
          <a:ln>
            <a:solidFill>
              <a:schemeClr val="bg2"/>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94213" y="1617070"/>
            <a:ext cx="739305" cy="461665"/>
          </a:xfrm>
          <a:prstGeom prst="rect">
            <a:avLst/>
          </a:prstGeom>
        </p:spPr>
        <p:txBody>
          <a:bodyPr wrap="none">
            <a:spAutoFit/>
          </a:bodyPr>
          <a:lstStyle/>
          <a:p>
            <a:pPr lvl="0"/>
            <a:r>
              <a:rPr lang="ja-JP" altLang="en-US" sz="2400" dirty="0">
                <a:solidFill>
                  <a:srgbClr val="5B9BD5"/>
                </a:solidFill>
                <a:latin typeface="Cherry bomb" panose="02000600000000000000" pitchFamily="2" charset="-128"/>
                <a:ea typeface="Cherry bomb" panose="02000600000000000000" pitchFamily="2" charset="-128"/>
              </a:rPr>
              <a:t>カマ</a:t>
            </a:r>
          </a:p>
        </p:txBody>
      </p:sp>
      <p:sp>
        <p:nvSpPr>
          <p:cNvPr id="6" name="角丸四角形 5"/>
          <p:cNvSpPr/>
          <p:nvPr/>
        </p:nvSpPr>
        <p:spPr>
          <a:xfrm>
            <a:off x="3820332" y="1536865"/>
            <a:ext cx="1687032" cy="1821713"/>
          </a:xfrm>
          <a:prstGeom prst="roundRect">
            <a:avLst>
              <a:gd name="adj" fmla="val 6232"/>
            </a:avLst>
          </a:prstGeom>
          <a:solidFill>
            <a:schemeClr val="bg1">
              <a:lumMod val="95000"/>
            </a:schemeClr>
          </a:solidFill>
          <a:ln>
            <a:solidFill>
              <a:schemeClr val="bg2"/>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4134696" y="1628624"/>
            <a:ext cx="1058303" cy="461665"/>
          </a:xfrm>
          <a:prstGeom prst="rect">
            <a:avLst/>
          </a:prstGeom>
        </p:spPr>
        <p:txBody>
          <a:bodyPr wrap="none">
            <a:spAutoFit/>
          </a:bodyPr>
          <a:lstStyle/>
          <a:p>
            <a:r>
              <a:rPr lang="ja-JP" altLang="en-US" sz="2400" dirty="0">
                <a:solidFill>
                  <a:schemeClr val="accent2"/>
                </a:solidFill>
                <a:latin typeface="Cherry bomb" panose="02000600000000000000" pitchFamily="2" charset="-128"/>
                <a:ea typeface="Cherry bomb" panose="02000600000000000000" pitchFamily="2" charset="-128"/>
              </a:rPr>
              <a:t>ポーチ</a:t>
            </a:r>
          </a:p>
        </p:txBody>
      </p:sp>
      <p:sp>
        <p:nvSpPr>
          <p:cNvPr id="8" name="角丸四角形 7"/>
          <p:cNvSpPr/>
          <p:nvPr/>
        </p:nvSpPr>
        <p:spPr>
          <a:xfrm>
            <a:off x="6408313" y="1534242"/>
            <a:ext cx="1687032" cy="1821713"/>
          </a:xfrm>
          <a:prstGeom prst="roundRect">
            <a:avLst>
              <a:gd name="adj" fmla="val 6232"/>
            </a:avLst>
          </a:prstGeom>
          <a:solidFill>
            <a:schemeClr val="bg1">
              <a:lumMod val="95000"/>
            </a:schemeClr>
          </a:solidFill>
          <a:ln>
            <a:solidFill>
              <a:schemeClr val="bg2"/>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45921" y="1617070"/>
            <a:ext cx="1011815" cy="461665"/>
          </a:xfrm>
          <a:prstGeom prst="rect">
            <a:avLst/>
          </a:prstGeom>
        </p:spPr>
        <p:txBody>
          <a:bodyPr wrap="none">
            <a:spAutoFit/>
          </a:bodyPr>
          <a:lstStyle/>
          <a:p>
            <a:pPr lvl="0"/>
            <a:r>
              <a:rPr lang="ja-JP" altLang="en-US" sz="2400" dirty="0">
                <a:solidFill>
                  <a:srgbClr val="FFC000"/>
                </a:solidFill>
                <a:latin typeface="Cherry bomb" panose="02000600000000000000" pitchFamily="2" charset="-128"/>
                <a:ea typeface="Cherry bomb" panose="02000600000000000000" pitchFamily="2" charset="-128"/>
              </a:rPr>
              <a:t>スキル</a:t>
            </a:r>
          </a:p>
        </p:txBody>
      </p:sp>
      <p:sp>
        <p:nvSpPr>
          <p:cNvPr id="11" name="テキスト ボックス 10"/>
          <p:cNvSpPr txBox="1"/>
          <p:nvPr/>
        </p:nvSpPr>
        <p:spPr>
          <a:xfrm>
            <a:off x="1048785" y="717399"/>
            <a:ext cx="8967085" cy="646331"/>
          </a:xfrm>
          <a:prstGeom prst="rect">
            <a:avLst/>
          </a:prstGeom>
          <a:noFill/>
        </p:spPr>
        <p:txBody>
          <a:bodyPr wrap="square" rtlCol="0">
            <a:spAutoFit/>
          </a:bodyPr>
          <a:lstStyle/>
          <a:p>
            <a:r>
              <a:rPr kumimoji="1" lang="ja-JP" altLang="en-US" dirty="0" smtClean="0"/>
              <a:t>ストア内のアイテムアイコンは</a:t>
            </a:r>
            <a:r>
              <a:rPr kumimoji="1" lang="en-US" altLang="ja-JP" dirty="0" smtClean="0"/>
              <a:t>3</a:t>
            </a:r>
            <a:r>
              <a:rPr kumimoji="1" lang="ja-JP" altLang="en-US" dirty="0" smtClean="0"/>
              <a:t>種類あります。それぞれベースは同じで構いません。</a:t>
            </a:r>
            <a:endParaRPr kumimoji="1" lang="en-US" altLang="ja-JP" dirty="0" smtClean="0"/>
          </a:p>
          <a:p>
            <a:r>
              <a:rPr lang="ja-JP" altLang="en-US" dirty="0"/>
              <a:t>色味</a:t>
            </a:r>
            <a:r>
              <a:rPr lang="ja-JP" altLang="en-US" dirty="0" smtClean="0"/>
              <a:t>はアイテムごとに少し変えても構いませんが、同系色になるようにして下さい。</a:t>
            </a:r>
            <a:endParaRPr kumimoji="1" lang="ja-JP" altLang="en-US" dirty="0"/>
          </a:p>
        </p:txBody>
      </p:sp>
      <p:sp>
        <p:nvSpPr>
          <p:cNvPr id="12" name="円/楕円 11"/>
          <p:cNvSpPr/>
          <p:nvPr/>
        </p:nvSpPr>
        <p:spPr>
          <a:xfrm>
            <a:off x="1636905" y="1568258"/>
            <a:ext cx="1053919" cy="510477"/>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4139080" y="1592663"/>
            <a:ext cx="1053919" cy="510477"/>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6745921" y="1592662"/>
            <a:ext cx="1053919" cy="510477"/>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a:stCxn id="22" idx="1"/>
          </p:cNvCxnSpPr>
          <p:nvPr/>
        </p:nvCxnSpPr>
        <p:spPr>
          <a:xfrm flipH="1" flipV="1">
            <a:off x="2492653" y="1998922"/>
            <a:ext cx="6645124" cy="69847"/>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8" name="直線矢印コネクタ 17"/>
          <p:cNvCxnSpPr>
            <a:stCxn id="22" idx="1"/>
          </p:cNvCxnSpPr>
          <p:nvPr/>
        </p:nvCxnSpPr>
        <p:spPr>
          <a:xfrm flipH="1" flipV="1">
            <a:off x="5140161" y="1858982"/>
            <a:ext cx="3997616" cy="209787"/>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20" name="直線矢印コネクタ 19"/>
          <p:cNvCxnSpPr>
            <a:stCxn id="22" idx="1"/>
          </p:cNvCxnSpPr>
          <p:nvPr/>
        </p:nvCxnSpPr>
        <p:spPr>
          <a:xfrm flipH="1" flipV="1">
            <a:off x="7794001" y="1847900"/>
            <a:ext cx="1343776" cy="220869"/>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22" name="テキスト ボックス 21"/>
          <p:cNvSpPr txBox="1"/>
          <p:nvPr/>
        </p:nvSpPr>
        <p:spPr>
          <a:xfrm>
            <a:off x="9137777" y="1468604"/>
            <a:ext cx="2977693" cy="1200329"/>
          </a:xfrm>
          <a:prstGeom prst="rect">
            <a:avLst/>
          </a:prstGeom>
          <a:noFill/>
        </p:spPr>
        <p:txBody>
          <a:bodyPr wrap="square" rtlCol="0">
            <a:spAutoFit/>
          </a:bodyPr>
          <a:lstStyle/>
          <a:p>
            <a:r>
              <a:rPr kumimoji="1" lang="ja-JP" altLang="en-US" dirty="0" smtClean="0"/>
              <a:t>アイテムの名称です。色味は仮で置いています。全体でよく合う色味が他にあれば変更しても構いません。</a:t>
            </a:r>
            <a:endParaRPr kumimoji="1" lang="en-US" altLang="ja-JP" dirty="0" smtClean="0"/>
          </a:p>
        </p:txBody>
      </p:sp>
      <p:sp>
        <p:nvSpPr>
          <p:cNvPr id="23" name="円/楕円 22"/>
          <p:cNvSpPr/>
          <p:nvPr/>
        </p:nvSpPr>
        <p:spPr>
          <a:xfrm>
            <a:off x="1653302" y="2183762"/>
            <a:ext cx="1053919" cy="90834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4199020" y="2161827"/>
            <a:ext cx="1053919" cy="90834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6748259" y="2244168"/>
            <a:ext cx="1053919" cy="908345"/>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1782385" y="2302885"/>
            <a:ext cx="1892595" cy="646331"/>
          </a:xfrm>
          <a:prstGeom prst="rect">
            <a:avLst/>
          </a:prstGeom>
          <a:noFill/>
        </p:spPr>
        <p:txBody>
          <a:bodyPr wrap="square" rtlCol="0">
            <a:spAutoFit/>
          </a:bodyPr>
          <a:lstStyle/>
          <a:p>
            <a:r>
              <a:rPr kumimoji="1" lang="ja-JP" altLang="en-US" dirty="0" smtClean="0"/>
              <a:t>カマ</a:t>
            </a:r>
            <a:endParaRPr kumimoji="1" lang="en-US" altLang="ja-JP" dirty="0" smtClean="0"/>
          </a:p>
          <a:p>
            <a:r>
              <a:rPr kumimoji="1" lang="ja-JP" altLang="en-US" dirty="0" smtClean="0"/>
              <a:t>イラスト</a:t>
            </a:r>
            <a:endParaRPr kumimoji="1" lang="ja-JP" altLang="en-US" dirty="0"/>
          </a:p>
        </p:txBody>
      </p:sp>
      <p:sp>
        <p:nvSpPr>
          <p:cNvPr id="27" name="テキスト ボックス 26"/>
          <p:cNvSpPr txBox="1"/>
          <p:nvPr/>
        </p:nvSpPr>
        <p:spPr>
          <a:xfrm>
            <a:off x="4294968" y="2302885"/>
            <a:ext cx="1496931" cy="646331"/>
          </a:xfrm>
          <a:prstGeom prst="rect">
            <a:avLst/>
          </a:prstGeom>
          <a:noFill/>
        </p:spPr>
        <p:txBody>
          <a:bodyPr wrap="square" rtlCol="0">
            <a:spAutoFit/>
          </a:bodyPr>
          <a:lstStyle/>
          <a:p>
            <a:r>
              <a:rPr kumimoji="1" lang="ja-JP" altLang="en-US" dirty="0" smtClean="0"/>
              <a:t>ポーチ</a:t>
            </a:r>
            <a:endParaRPr kumimoji="1" lang="en-US" altLang="ja-JP" dirty="0" smtClean="0"/>
          </a:p>
          <a:p>
            <a:r>
              <a:rPr kumimoji="1" lang="ja-JP" altLang="en-US" dirty="0" smtClean="0"/>
              <a:t>イラスト</a:t>
            </a:r>
            <a:endParaRPr kumimoji="1" lang="ja-JP" altLang="en-US" dirty="0"/>
          </a:p>
        </p:txBody>
      </p:sp>
      <p:sp>
        <p:nvSpPr>
          <p:cNvPr id="28" name="テキスト ボックス 27"/>
          <p:cNvSpPr txBox="1"/>
          <p:nvPr/>
        </p:nvSpPr>
        <p:spPr>
          <a:xfrm>
            <a:off x="6893051" y="2352441"/>
            <a:ext cx="1297172" cy="646331"/>
          </a:xfrm>
          <a:prstGeom prst="rect">
            <a:avLst/>
          </a:prstGeom>
          <a:noFill/>
        </p:spPr>
        <p:txBody>
          <a:bodyPr wrap="square" rtlCol="0">
            <a:spAutoFit/>
          </a:bodyPr>
          <a:lstStyle/>
          <a:p>
            <a:r>
              <a:rPr kumimoji="1" lang="ja-JP" altLang="en-US" dirty="0" smtClean="0"/>
              <a:t>スキル</a:t>
            </a:r>
            <a:endParaRPr kumimoji="1" lang="en-US" altLang="ja-JP" dirty="0" smtClean="0"/>
          </a:p>
          <a:p>
            <a:r>
              <a:rPr kumimoji="1" lang="ja-JP" altLang="en-US" dirty="0" smtClean="0"/>
              <a:t>イラスト</a:t>
            </a:r>
            <a:endParaRPr kumimoji="1" lang="ja-JP" altLang="en-US" dirty="0"/>
          </a:p>
        </p:txBody>
      </p:sp>
      <p:sp>
        <p:nvSpPr>
          <p:cNvPr id="29" name="円/楕円 28"/>
          <p:cNvSpPr/>
          <p:nvPr/>
        </p:nvSpPr>
        <p:spPr>
          <a:xfrm>
            <a:off x="7615825" y="3006795"/>
            <a:ext cx="1053919" cy="510477"/>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矢印コネクタ 29"/>
          <p:cNvCxnSpPr>
            <a:endCxn id="29" idx="5"/>
          </p:cNvCxnSpPr>
          <p:nvPr/>
        </p:nvCxnSpPr>
        <p:spPr>
          <a:xfrm flipH="1" flipV="1">
            <a:off x="8515401" y="3442514"/>
            <a:ext cx="756190" cy="391030"/>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33" name="テキスト ボックス 32"/>
          <p:cNvSpPr txBox="1"/>
          <p:nvPr/>
        </p:nvSpPr>
        <p:spPr>
          <a:xfrm>
            <a:off x="9537310" y="3809139"/>
            <a:ext cx="2009648" cy="1477328"/>
          </a:xfrm>
          <a:prstGeom prst="rect">
            <a:avLst/>
          </a:prstGeom>
          <a:noFill/>
        </p:spPr>
        <p:txBody>
          <a:bodyPr wrap="square" rtlCol="0">
            <a:spAutoFit/>
          </a:bodyPr>
          <a:lstStyle/>
          <a:p>
            <a:r>
              <a:rPr kumimoji="1" lang="ja-JP" altLang="en-US" dirty="0" smtClean="0"/>
              <a:t>アイコンの枠は難易度選択画面の</a:t>
            </a:r>
            <a:r>
              <a:rPr lang="ja-JP" altLang="en-US" dirty="0" smtClean="0"/>
              <a:t>ストアアイコンで使った枠の雰囲気と合わせてください</a:t>
            </a:r>
            <a:endParaRPr kumimoji="1" lang="ja-JP" altLang="en-US" dirty="0"/>
          </a:p>
        </p:txBody>
      </p:sp>
      <p:cxnSp>
        <p:nvCxnSpPr>
          <p:cNvPr id="37" name="直線矢印コネクタ 36"/>
          <p:cNvCxnSpPr>
            <a:stCxn id="23" idx="4"/>
          </p:cNvCxnSpPr>
          <p:nvPr/>
        </p:nvCxnSpPr>
        <p:spPr>
          <a:xfrm flipH="1">
            <a:off x="2163864" y="3092107"/>
            <a:ext cx="16398" cy="717032"/>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40" name="テキスト ボックス 39"/>
          <p:cNvSpPr txBox="1"/>
          <p:nvPr/>
        </p:nvSpPr>
        <p:spPr>
          <a:xfrm>
            <a:off x="1037577" y="3762213"/>
            <a:ext cx="2163979" cy="923330"/>
          </a:xfrm>
          <a:prstGeom prst="rect">
            <a:avLst/>
          </a:prstGeom>
          <a:noFill/>
        </p:spPr>
        <p:txBody>
          <a:bodyPr wrap="square" rtlCol="0">
            <a:spAutoFit/>
          </a:bodyPr>
          <a:lstStyle/>
          <a:p>
            <a:r>
              <a:rPr kumimoji="1" lang="ja-JP" altLang="en-US" dirty="0" smtClean="0"/>
              <a:t>主人公が初期装備で持っているカマのイラストが入ります</a:t>
            </a:r>
            <a:endParaRPr kumimoji="1" lang="ja-JP" altLang="en-US" dirty="0"/>
          </a:p>
        </p:txBody>
      </p:sp>
      <p:pic>
        <p:nvPicPr>
          <p:cNvPr id="41" name="図 40">
            <a:extLst>
              <a:ext uri="{FF2B5EF4-FFF2-40B4-BE49-F238E27FC236}">
                <a16:creationId xmlns:lc="http://schemas.openxmlformats.org/drawingml/2006/lockedCanvas" xmlns:a16="http://schemas.microsoft.com/office/drawing/2014/main" xmlns:xdr="http://schemas.openxmlformats.org/drawingml/2006/spreadsheetDrawing" xmlns="" id="{00000000-0008-0000-0300-00000D000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2174" y="4942975"/>
            <a:ext cx="1220620" cy="1095229"/>
          </a:xfrm>
          <a:prstGeom prst="rect">
            <a:avLst/>
          </a:prstGeom>
        </p:spPr>
      </p:pic>
      <p:sp>
        <p:nvSpPr>
          <p:cNvPr id="42" name="テキスト ボックス 41"/>
          <p:cNvSpPr txBox="1"/>
          <p:nvPr/>
        </p:nvSpPr>
        <p:spPr>
          <a:xfrm>
            <a:off x="1135477" y="6144746"/>
            <a:ext cx="1958597" cy="369332"/>
          </a:xfrm>
          <a:prstGeom prst="rect">
            <a:avLst/>
          </a:prstGeom>
          <a:noFill/>
        </p:spPr>
        <p:txBody>
          <a:bodyPr wrap="square" rtlCol="0">
            <a:spAutoFit/>
          </a:bodyPr>
          <a:lstStyle/>
          <a:p>
            <a:r>
              <a:rPr kumimoji="1" lang="ja-JP" altLang="en-US" dirty="0" smtClean="0"/>
              <a:t>初期鎌イメージ</a:t>
            </a:r>
            <a:endParaRPr kumimoji="1" lang="ja-JP" altLang="en-US" dirty="0"/>
          </a:p>
        </p:txBody>
      </p:sp>
      <p:cxnSp>
        <p:nvCxnSpPr>
          <p:cNvPr id="43" name="直線矢印コネクタ 42"/>
          <p:cNvCxnSpPr/>
          <p:nvPr/>
        </p:nvCxnSpPr>
        <p:spPr>
          <a:xfrm flipH="1">
            <a:off x="4709581" y="3057559"/>
            <a:ext cx="16398" cy="717032"/>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44" name="テキスト ボックス 43"/>
          <p:cNvSpPr txBox="1"/>
          <p:nvPr/>
        </p:nvSpPr>
        <p:spPr>
          <a:xfrm>
            <a:off x="3760552" y="3763097"/>
            <a:ext cx="2565761" cy="923330"/>
          </a:xfrm>
          <a:prstGeom prst="rect">
            <a:avLst/>
          </a:prstGeom>
          <a:noFill/>
        </p:spPr>
        <p:txBody>
          <a:bodyPr wrap="square" rtlCol="0">
            <a:spAutoFit/>
          </a:bodyPr>
          <a:lstStyle/>
          <a:p>
            <a:r>
              <a:rPr kumimoji="1" lang="ja-JP" altLang="en-US" dirty="0" smtClean="0"/>
              <a:t>主人公が初期装備で持っているポーチのイラストが入ります</a:t>
            </a:r>
            <a:endParaRPr kumimoji="1" lang="ja-JP" altLang="en-US" dirty="0"/>
          </a:p>
        </p:txBody>
      </p:sp>
      <p:pic>
        <p:nvPicPr>
          <p:cNvPr id="45" name="図 44">
            <a:extLst>
              <a:ext uri="{FF2B5EF4-FFF2-40B4-BE49-F238E27FC236}">
                <a16:creationId xmlns:lc="http://schemas.openxmlformats.org/drawingml/2006/lockedCanvas" xmlns:a16="http://schemas.microsoft.com/office/drawing/2014/main" xmlns:xdr="http://schemas.openxmlformats.org/drawingml/2006/spreadsheetDrawing" xmlns="" id="{00000000-0008-0000-0300-00000F0000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2242" y="4643544"/>
            <a:ext cx="1667474" cy="1631314"/>
          </a:xfrm>
          <a:prstGeom prst="rect">
            <a:avLst/>
          </a:prstGeom>
        </p:spPr>
      </p:pic>
      <p:sp>
        <p:nvSpPr>
          <p:cNvPr id="46" name="テキスト ボックス 45"/>
          <p:cNvSpPr txBox="1"/>
          <p:nvPr/>
        </p:nvSpPr>
        <p:spPr>
          <a:xfrm>
            <a:off x="3790013" y="6274858"/>
            <a:ext cx="2477727" cy="369332"/>
          </a:xfrm>
          <a:prstGeom prst="rect">
            <a:avLst/>
          </a:prstGeom>
          <a:noFill/>
        </p:spPr>
        <p:txBody>
          <a:bodyPr wrap="square" rtlCol="0">
            <a:spAutoFit/>
          </a:bodyPr>
          <a:lstStyle/>
          <a:p>
            <a:r>
              <a:rPr kumimoji="1" lang="ja-JP" altLang="en-US" dirty="0" smtClean="0"/>
              <a:t>初期ポーチイメージ</a:t>
            </a:r>
            <a:endParaRPr kumimoji="1" lang="ja-JP" altLang="en-US" dirty="0"/>
          </a:p>
        </p:txBody>
      </p:sp>
      <p:cxnSp>
        <p:nvCxnSpPr>
          <p:cNvPr id="47" name="直線矢印コネクタ 46"/>
          <p:cNvCxnSpPr/>
          <p:nvPr/>
        </p:nvCxnSpPr>
        <p:spPr>
          <a:xfrm>
            <a:off x="7242287" y="3167951"/>
            <a:ext cx="9541" cy="569856"/>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49" name="テキスト ボックス 48"/>
          <p:cNvSpPr txBox="1"/>
          <p:nvPr/>
        </p:nvSpPr>
        <p:spPr>
          <a:xfrm>
            <a:off x="6543511" y="3774159"/>
            <a:ext cx="1646712" cy="1200329"/>
          </a:xfrm>
          <a:prstGeom prst="rect">
            <a:avLst/>
          </a:prstGeom>
          <a:noFill/>
        </p:spPr>
        <p:txBody>
          <a:bodyPr wrap="square" rtlCol="0">
            <a:spAutoFit/>
          </a:bodyPr>
          <a:lstStyle/>
          <a:p>
            <a:r>
              <a:rPr kumimoji="1" lang="ja-JP" altLang="en-US" dirty="0" smtClean="0"/>
              <a:t>主人公の待機時の立ち姿が入ります</a:t>
            </a:r>
            <a:endParaRPr kumimoji="1" lang="en-US" altLang="ja-JP" dirty="0" smtClean="0"/>
          </a:p>
          <a:p>
            <a:endParaRPr kumimoji="1" lang="ja-JP" altLang="en-US" dirty="0"/>
          </a:p>
        </p:txBody>
      </p:sp>
    </p:spTree>
    <p:extLst>
      <p:ext uri="{BB962C8B-B14F-4D97-AF65-F5344CB8AC3E}">
        <p14:creationId xmlns:p14="http://schemas.microsoft.com/office/powerpoint/2010/main" val="3907561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86809" y="474921"/>
            <a:ext cx="3239386" cy="369332"/>
          </a:xfrm>
          <a:prstGeom prst="rect">
            <a:avLst/>
          </a:prstGeom>
          <a:noFill/>
        </p:spPr>
        <p:txBody>
          <a:bodyPr wrap="square" rtlCol="0">
            <a:spAutoFit/>
          </a:bodyPr>
          <a:lstStyle/>
          <a:p>
            <a:r>
              <a:rPr kumimoji="1" lang="ja-JP" altLang="en-US" dirty="0" smtClean="0"/>
              <a:t>所持金ボックス発注書</a:t>
            </a:r>
            <a:endParaRPr kumimoji="1" lang="ja-JP" altLang="en-US" dirty="0"/>
          </a:p>
        </p:txBody>
      </p:sp>
      <p:sp>
        <p:nvSpPr>
          <p:cNvPr id="7" name="正方形/長方形 6"/>
          <p:cNvSpPr/>
          <p:nvPr/>
        </p:nvSpPr>
        <p:spPr>
          <a:xfrm>
            <a:off x="1635473" y="1237810"/>
            <a:ext cx="1614545" cy="461665"/>
          </a:xfrm>
          <a:prstGeom prst="rect">
            <a:avLst/>
          </a:prstGeom>
        </p:spPr>
        <p:txBody>
          <a:bodyPr wrap="none">
            <a:spAutoFit/>
          </a:bodyPr>
          <a:lstStyle/>
          <a:p>
            <a:pPr lvl="0"/>
            <a:r>
              <a:rPr lang="en-US" altLang="ja-JP" sz="2400" dirty="0">
                <a:solidFill>
                  <a:prstClr val="black"/>
                </a:solidFill>
                <a:latin typeface="Cherry bomb" panose="02000600000000000000" pitchFamily="2" charset="-128"/>
                <a:ea typeface="Cherry bomb" panose="02000600000000000000" pitchFamily="2" charset="-128"/>
              </a:rPr>
              <a:t>37480</a:t>
            </a:r>
            <a:r>
              <a:rPr lang="ja-JP" altLang="en-US" sz="2400" dirty="0">
                <a:solidFill>
                  <a:prstClr val="black"/>
                </a:solidFill>
                <a:latin typeface="07にくまるフォント" panose="02000900000000000000" pitchFamily="50" charset="-128"/>
                <a:ea typeface="07にくまるフォント" panose="02000900000000000000" pitchFamily="50" charset="-128"/>
              </a:rPr>
              <a:t>＄</a:t>
            </a:r>
          </a:p>
        </p:txBody>
      </p:sp>
      <p:cxnSp>
        <p:nvCxnSpPr>
          <p:cNvPr id="8" name="直線矢印コネクタ 7"/>
          <p:cNvCxnSpPr/>
          <p:nvPr/>
        </p:nvCxnSpPr>
        <p:spPr>
          <a:xfrm flipH="1">
            <a:off x="3306107" y="1396409"/>
            <a:ext cx="918563" cy="3139"/>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0" name="テキスト ボックス 9"/>
          <p:cNvSpPr txBox="1"/>
          <p:nvPr/>
        </p:nvSpPr>
        <p:spPr>
          <a:xfrm>
            <a:off x="4224670" y="721226"/>
            <a:ext cx="5756092" cy="1200329"/>
          </a:xfrm>
          <a:prstGeom prst="rect">
            <a:avLst/>
          </a:prstGeom>
          <a:noFill/>
        </p:spPr>
        <p:txBody>
          <a:bodyPr wrap="square" rtlCol="0">
            <a:spAutoFit/>
          </a:bodyPr>
          <a:lstStyle/>
          <a:p>
            <a:r>
              <a:rPr kumimoji="1" lang="ja-JP" altLang="en-US" dirty="0" smtClean="0"/>
              <a:t>シンプルな角丸四角形の枠で構いません。</a:t>
            </a:r>
            <a:endParaRPr kumimoji="1" lang="en-US" altLang="ja-JP" dirty="0" smtClean="0"/>
          </a:p>
          <a:p>
            <a:r>
              <a:rPr lang="ja-JP" altLang="en-US" dirty="0"/>
              <a:t>色</a:t>
            </a:r>
            <a:r>
              <a:rPr lang="ja-JP" altLang="en-US" dirty="0" smtClean="0"/>
              <a:t>は背景の色味と合うように濃い青系の色にして下さい。</a:t>
            </a:r>
            <a:endParaRPr kumimoji="1" lang="en-US" altLang="ja-JP" dirty="0"/>
          </a:p>
          <a:p>
            <a:r>
              <a:rPr kumimoji="1" lang="ja-JP" altLang="en-US" dirty="0" smtClean="0"/>
              <a:t>（中の数値はイメージで描いています。</a:t>
            </a:r>
            <a:endParaRPr kumimoji="1" lang="en-US" altLang="ja-JP" dirty="0" smtClean="0"/>
          </a:p>
          <a:p>
            <a:r>
              <a:rPr lang="ja-JP" altLang="en-US" dirty="0" smtClean="0"/>
              <a:t>数値はプログラマーさんにお願いすると思います。）</a:t>
            </a:r>
            <a:endParaRPr kumimoji="1" lang="ja-JP" altLang="en-US" dirty="0"/>
          </a:p>
        </p:txBody>
      </p:sp>
      <p:sp>
        <p:nvSpPr>
          <p:cNvPr id="11" name="テキスト ボックス 10"/>
          <p:cNvSpPr txBox="1"/>
          <p:nvPr/>
        </p:nvSpPr>
        <p:spPr>
          <a:xfrm>
            <a:off x="930039" y="2877880"/>
            <a:ext cx="2835349" cy="369332"/>
          </a:xfrm>
          <a:prstGeom prst="rect">
            <a:avLst/>
          </a:prstGeom>
          <a:noFill/>
        </p:spPr>
        <p:txBody>
          <a:bodyPr wrap="square" rtlCol="0">
            <a:spAutoFit/>
          </a:bodyPr>
          <a:lstStyle/>
          <a:p>
            <a:r>
              <a:rPr kumimoji="1" lang="ja-JP" altLang="en-US" dirty="0" smtClean="0"/>
              <a:t>戻るボタン発注書</a:t>
            </a:r>
            <a:endParaRPr kumimoji="1" lang="ja-JP" altLang="en-US" dirty="0"/>
          </a:p>
        </p:txBody>
      </p:sp>
      <p:sp>
        <p:nvSpPr>
          <p:cNvPr id="12" name="角丸四角形 11"/>
          <p:cNvSpPr/>
          <p:nvPr/>
        </p:nvSpPr>
        <p:spPr>
          <a:xfrm>
            <a:off x="1787049" y="3555816"/>
            <a:ext cx="751368" cy="415325"/>
          </a:xfrm>
          <a:prstGeom prst="roundRect">
            <a:avLst>
              <a:gd name="adj" fmla="val 6232"/>
            </a:avLst>
          </a:prstGeom>
          <a:solidFill>
            <a:schemeClr val="bg2">
              <a:lumMod val="90000"/>
            </a:schemeClr>
          </a:solidFill>
          <a:ln>
            <a:solidFill>
              <a:schemeClr val="bg2"/>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865215" y="3571031"/>
            <a:ext cx="595035" cy="400110"/>
          </a:xfrm>
          <a:prstGeom prst="rect">
            <a:avLst/>
          </a:prstGeom>
        </p:spPr>
        <p:txBody>
          <a:bodyPr wrap="none">
            <a:spAutoFit/>
          </a:bodyPr>
          <a:lstStyle/>
          <a:p>
            <a:pPr lvl="0"/>
            <a:r>
              <a:rPr lang="ja-JP" altLang="en-US" sz="2000" dirty="0">
                <a:latin typeface="07にくまるフォント" panose="02000900000000000000" pitchFamily="50" charset="-128"/>
                <a:ea typeface="07にくまるフォント" panose="02000900000000000000" pitchFamily="50" charset="-128"/>
              </a:rPr>
              <a:t>戻</a:t>
            </a:r>
            <a:r>
              <a:rPr lang="ja-JP" altLang="en-US" sz="1600" dirty="0">
                <a:latin typeface="Cherry bomb" panose="02000600000000000000" pitchFamily="2" charset="-128"/>
                <a:ea typeface="Cherry bomb" panose="02000600000000000000" pitchFamily="2" charset="-128"/>
              </a:rPr>
              <a:t>る</a:t>
            </a:r>
          </a:p>
        </p:txBody>
      </p:sp>
      <p:cxnSp>
        <p:nvCxnSpPr>
          <p:cNvPr id="15" name="直線矢印コネクタ 14"/>
          <p:cNvCxnSpPr/>
          <p:nvPr/>
        </p:nvCxnSpPr>
        <p:spPr>
          <a:xfrm flipH="1">
            <a:off x="2616583" y="3729890"/>
            <a:ext cx="918563" cy="3139"/>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6" name="テキスト ボックス 15"/>
          <p:cNvSpPr txBox="1"/>
          <p:nvPr/>
        </p:nvSpPr>
        <p:spPr>
          <a:xfrm>
            <a:off x="3613312" y="3147237"/>
            <a:ext cx="4309730" cy="1477328"/>
          </a:xfrm>
          <a:prstGeom prst="rect">
            <a:avLst/>
          </a:prstGeom>
          <a:noFill/>
        </p:spPr>
        <p:txBody>
          <a:bodyPr wrap="square" rtlCol="0">
            <a:spAutoFit/>
          </a:bodyPr>
          <a:lstStyle/>
          <a:p>
            <a:r>
              <a:rPr kumimoji="1" lang="ja-JP" altLang="en-US" dirty="0" smtClean="0"/>
              <a:t>戻るボタンの</a:t>
            </a:r>
            <a:r>
              <a:rPr kumimoji="1" lang="ja-JP" altLang="en-US" dirty="0" smtClean="0"/>
              <a:t>枠</a:t>
            </a:r>
            <a:r>
              <a:rPr lang="ja-JP" altLang="en-US" dirty="0"/>
              <a:t>は</a:t>
            </a:r>
            <a:r>
              <a:rPr kumimoji="1" lang="ja-JP" altLang="en-US" dirty="0" smtClean="0"/>
              <a:t>、</a:t>
            </a:r>
            <a:r>
              <a:rPr kumimoji="1" lang="ja-JP" altLang="en-US" dirty="0" smtClean="0"/>
              <a:t>難易度選択画面のストアアイコンと合わせて下さい。</a:t>
            </a:r>
            <a:endParaRPr kumimoji="1" lang="en-US" altLang="ja-JP" dirty="0" smtClean="0"/>
          </a:p>
          <a:p>
            <a:endParaRPr lang="en-US" altLang="ja-JP" dirty="0" smtClean="0"/>
          </a:p>
          <a:p>
            <a:r>
              <a:rPr lang="ja-JP" altLang="en-US" dirty="0"/>
              <a:t>色味</a:t>
            </a:r>
            <a:r>
              <a:rPr lang="ja-JP" altLang="en-US" dirty="0" smtClean="0"/>
              <a:t>はどこにでも使えるように灰色系でまとめてください</a:t>
            </a:r>
            <a:endParaRPr lang="en-US" altLang="ja-JP" dirty="0"/>
          </a:p>
        </p:txBody>
      </p:sp>
      <p:sp>
        <p:nvSpPr>
          <p:cNvPr id="13" name="角丸四角形 12"/>
          <p:cNvSpPr/>
          <p:nvPr/>
        </p:nvSpPr>
        <p:spPr>
          <a:xfrm>
            <a:off x="1516430" y="1213699"/>
            <a:ext cx="1757951" cy="439512"/>
          </a:xfrm>
          <a:prstGeom prst="round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581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44279" y="637217"/>
            <a:ext cx="2608521" cy="369332"/>
          </a:xfrm>
          <a:prstGeom prst="rect">
            <a:avLst/>
          </a:prstGeom>
          <a:noFill/>
        </p:spPr>
        <p:txBody>
          <a:bodyPr wrap="square" rtlCol="0">
            <a:spAutoFit/>
          </a:bodyPr>
          <a:lstStyle/>
          <a:p>
            <a:r>
              <a:rPr kumimoji="1" lang="ja-JP" altLang="en-US" dirty="0" smtClean="0"/>
              <a:t>メニューボタン発注書</a:t>
            </a:r>
            <a:endParaRPr kumimoji="1" lang="ja-JP" altLang="en-US" dirty="0"/>
          </a:p>
        </p:txBody>
      </p:sp>
      <p:sp>
        <p:nvSpPr>
          <p:cNvPr id="3" name="テキスト ボックス 2"/>
          <p:cNvSpPr txBox="1"/>
          <p:nvPr/>
        </p:nvSpPr>
        <p:spPr>
          <a:xfrm>
            <a:off x="744279" y="1006549"/>
            <a:ext cx="3069265" cy="369332"/>
          </a:xfrm>
          <a:prstGeom prst="rect">
            <a:avLst/>
          </a:prstGeom>
          <a:noFill/>
        </p:spPr>
        <p:txBody>
          <a:bodyPr wrap="square" rtlCol="0">
            <a:spAutoFit/>
          </a:bodyPr>
          <a:lstStyle/>
          <a:p>
            <a:endParaRPr kumimoji="1" lang="ja-JP" altLang="en-US" dirty="0"/>
          </a:p>
        </p:txBody>
      </p:sp>
      <p:cxnSp>
        <p:nvCxnSpPr>
          <p:cNvPr id="5" name="直線矢印コネクタ 4"/>
          <p:cNvCxnSpPr/>
          <p:nvPr/>
        </p:nvCxnSpPr>
        <p:spPr>
          <a:xfrm flipH="1">
            <a:off x="3352800" y="2257313"/>
            <a:ext cx="1190848" cy="585124"/>
          </a:xfrm>
          <a:prstGeom prst="straightConnector1">
            <a:avLst/>
          </a:prstGeom>
          <a:ln w="38100">
            <a:solidFill>
              <a:schemeClr val="accent1">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7" name="テキスト ボックス 6"/>
          <p:cNvSpPr txBox="1"/>
          <p:nvPr/>
        </p:nvSpPr>
        <p:spPr>
          <a:xfrm>
            <a:off x="4649088" y="1631396"/>
            <a:ext cx="3955312" cy="2585323"/>
          </a:xfrm>
          <a:prstGeom prst="rect">
            <a:avLst/>
          </a:prstGeom>
          <a:noFill/>
        </p:spPr>
        <p:txBody>
          <a:bodyPr wrap="square" rtlCol="0">
            <a:spAutoFit/>
          </a:bodyPr>
          <a:lstStyle/>
          <a:p>
            <a:r>
              <a:rPr kumimoji="1" lang="ja-JP" altLang="en-US" dirty="0" smtClean="0"/>
              <a:t>メニューボタンはこのイラストのような、一時停止をイメージしたイラストにしてください。このイラストのように、やや丸みを帯びたイメージで描いて下さい。</a:t>
            </a:r>
            <a:endParaRPr kumimoji="1" lang="en-US" altLang="ja-JP" dirty="0" smtClean="0"/>
          </a:p>
          <a:p>
            <a:endParaRPr lang="en-US" altLang="ja-JP" dirty="0"/>
          </a:p>
          <a:p>
            <a:r>
              <a:rPr kumimoji="1" lang="ja-JP" altLang="en-US" dirty="0" smtClean="0"/>
              <a:t>シンプルなもので構いません。</a:t>
            </a:r>
            <a:endParaRPr kumimoji="1" lang="en-US" altLang="ja-JP" dirty="0" smtClean="0"/>
          </a:p>
          <a:p>
            <a:endParaRPr lang="en-US" altLang="ja-JP" dirty="0"/>
          </a:p>
          <a:p>
            <a:r>
              <a:rPr lang="ja-JP" altLang="en-US" dirty="0" smtClean="0"/>
              <a:t>色は灰色系の色ですが少しだけ緑系の色味を加えてください。</a:t>
            </a:r>
            <a:endParaRPr kumimoji="1" lang="ja-JP" altLang="en-US" dirty="0"/>
          </a:p>
        </p:txBody>
      </p:sp>
      <p:pic>
        <p:nvPicPr>
          <p:cNvPr id="26" name="図 25"/>
          <p:cNvPicPr>
            <a:picLocks noChangeAspect="1"/>
          </p:cNvPicPr>
          <p:nvPr/>
        </p:nvPicPr>
        <p:blipFill>
          <a:blip r:embed="rId3"/>
          <a:stretch>
            <a:fillRect/>
          </a:stretch>
        </p:blipFill>
        <p:spPr>
          <a:xfrm>
            <a:off x="972105" y="1695490"/>
            <a:ext cx="2562225" cy="2562225"/>
          </a:xfrm>
          <a:prstGeom prst="rect">
            <a:avLst/>
          </a:prstGeom>
        </p:spPr>
      </p:pic>
      <p:sp>
        <p:nvSpPr>
          <p:cNvPr id="28" name="正方形/長方形 27"/>
          <p:cNvSpPr/>
          <p:nvPr/>
        </p:nvSpPr>
        <p:spPr>
          <a:xfrm>
            <a:off x="4983126" y="4345172"/>
            <a:ext cx="1339702" cy="985283"/>
          </a:xfrm>
          <a:prstGeom prst="rect">
            <a:avLst/>
          </a:prstGeom>
          <a:solidFill>
            <a:srgbClr val="656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5046921" y="5564372"/>
            <a:ext cx="1630326" cy="369332"/>
          </a:xfrm>
          <a:prstGeom prst="rect">
            <a:avLst/>
          </a:prstGeom>
          <a:noFill/>
        </p:spPr>
        <p:txBody>
          <a:bodyPr wrap="square" rtlCol="0">
            <a:spAutoFit/>
          </a:bodyPr>
          <a:lstStyle/>
          <a:p>
            <a:r>
              <a:rPr kumimoji="1" lang="ja-JP" altLang="en-US" dirty="0" smtClean="0"/>
              <a:t>色イメージ</a:t>
            </a:r>
            <a:endParaRPr kumimoji="1" lang="ja-JP" altLang="en-US" dirty="0"/>
          </a:p>
        </p:txBody>
      </p:sp>
    </p:spTree>
    <p:extLst>
      <p:ext uri="{BB962C8B-B14F-4D97-AF65-F5344CB8AC3E}">
        <p14:creationId xmlns:p14="http://schemas.microsoft.com/office/powerpoint/2010/main" val="2063067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5302" y="411126"/>
            <a:ext cx="2608521" cy="369332"/>
          </a:xfrm>
          <a:prstGeom prst="rect">
            <a:avLst/>
          </a:prstGeom>
          <a:noFill/>
        </p:spPr>
        <p:txBody>
          <a:bodyPr wrap="square" rtlCol="0">
            <a:spAutoFit/>
          </a:bodyPr>
          <a:lstStyle/>
          <a:p>
            <a:r>
              <a:rPr kumimoji="1" lang="ja-JP" altLang="en-US" dirty="0" smtClean="0"/>
              <a:t>必殺技ゲージ発注書</a:t>
            </a:r>
            <a:endParaRPr kumimoji="1" lang="ja-JP" altLang="en-US" dirty="0"/>
          </a:p>
        </p:txBody>
      </p:sp>
      <p:pic>
        <p:nvPicPr>
          <p:cNvPr id="3" name="図 2"/>
          <p:cNvPicPr>
            <a:picLocks noChangeAspect="1"/>
          </p:cNvPicPr>
          <p:nvPr/>
        </p:nvPicPr>
        <p:blipFill>
          <a:blip r:embed="rId2"/>
          <a:stretch>
            <a:fillRect/>
          </a:stretch>
        </p:blipFill>
        <p:spPr>
          <a:xfrm>
            <a:off x="755465" y="1007878"/>
            <a:ext cx="3819525" cy="1638300"/>
          </a:xfrm>
          <a:prstGeom prst="rect">
            <a:avLst/>
          </a:prstGeom>
        </p:spPr>
      </p:pic>
      <p:sp>
        <p:nvSpPr>
          <p:cNvPr id="4" name="テキスト ボックス 3"/>
          <p:cNvSpPr txBox="1"/>
          <p:nvPr/>
        </p:nvSpPr>
        <p:spPr>
          <a:xfrm>
            <a:off x="870319" y="2843677"/>
            <a:ext cx="5897527" cy="1200329"/>
          </a:xfrm>
          <a:prstGeom prst="rect">
            <a:avLst/>
          </a:prstGeom>
          <a:noFill/>
        </p:spPr>
        <p:txBody>
          <a:bodyPr wrap="square" rtlCol="0">
            <a:spAutoFit/>
          </a:bodyPr>
          <a:lstStyle/>
          <a:p>
            <a:r>
              <a:rPr kumimoji="1" lang="ja-JP" altLang="en-US" dirty="0" smtClean="0"/>
              <a:t>必殺技ゲージは流れ星のようなイメージで描いて下さい。</a:t>
            </a:r>
            <a:endParaRPr kumimoji="1" lang="en-US" altLang="ja-JP" dirty="0" smtClean="0"/>
          </a:p>
          <a:p>
            <a:r>
              <a:rPr lang="ja-JP" altLang="en-US" dirty="0" smtClean="0"/>
              <a:t>（上画像参考）</a:t>
            </a:r>
            <a:endParaRPr lang="en-US" altLang="ja-JP" dirty="0" smtClean="0"/>
          </a:p>
          <a:p>
            <a:r>
              <a:rPr lang="ja-JP" altLang="en-US" dirty="0" smtClean="0"/>
              <a:t>星の形は、大きな星に小さな星が一つついているような形にして下さい。（下画像参考）</a:t>
            </a:r>
            <a:endParaRPr kumimoji="1" lang="ja-JP" altLang="en-US" dirty="0"/>
          </a:p>
        </p:txBody>
      </p:sp>
      <p:sp>
        <p:nvSpPr>
          <p:cNvPr id="5" name="円/楕円 4"/>
          <p:cNvSpPr/>
          <p:nvPr/>
        </p:nvSpPr>
        <p:spPr>
          <a:xfrm>
            <a:off x="1063255" y="1913861"/>
            <a:ext cx="1531089" cy="5812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flipV="1">
            <a:off x="2594344" y="1756144"/>
            <a:ext cx="2339164" cy="4749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124893" y="1365363"/>
            <a:ext cx="2105247" cy="923330"/>
          </a:xfrm>
          <a:prstGeom prst="rect">
            <a:avLst/>
          </a:prstGeom>
          <a:noFill/>
        </p:spPr>
        <p:txBody>
          <a:bodyPr wrap="square" rtlCol="0">
            <a:spAutoFit/>
          </a:bodyPr>
          <a:lstStyle/>
          <a:p>
            <a:r>
              <a:rPr kumimoji="1" lang="ja-JP" altLang="en-US" dirty="0" smtClean="0"/>
              <a:t>本ゲームにおいてはここの部分のゲージは不要です。</a:t>
            </a:r>
            <a:endParaRPr kumimoji="1" lang="ja-JP" altLang="en-US" dirty="0"/>
          </a:p>
        </p:txBody>
      </p:sp>
      <p:pic>
        <p:nvPicPr>
          <p:cNvPr id="9" name="図 8"/>
          <p:cNvPicPr>
            <a:picLocks noChangeAspect="1"/>
          </p:cNvPicPr>
          <p:nvPr/>
        </p:nvPicPr>
        <p:blipFill>
          <a:blip r:embed="rId3"/>
          <a:stretch>
            <a:fillRect/>
          </a:stretch>
        </p:blipFill>
        <p:spPr>
          <a:xfrm>
            <a:off x="870319" y="4241505"/>
            <a:ext cx="1724025" cy="1905000"/>
          </a:xfrm>
          <a:prstGeom prst="rect">
            <a:avLst/>
          </a:prstGeom>
        </p:spPr>
      </p:pic>
      <p:sp>
        <p:nvSpPr>
          <p:cNvPr id="10" name="テキスト ボックス 9"/>
          <p:cNvSpPr txBox="1"/>
          <p:nvPr/>
        </p:nvSpPr>
        <p:spPr>
          <a:xfrm>
            <a:off x="849054" y="6159338"/>
            <a:ext cx="1970567" cy="369332"/>
          </a:xfrm>
          <a:prstGeom prst="rect">
            <a:avLst/>
          </a:prstGeom>
          <a:noFill/>
        </p:spPr>
        <p:txBody>
          <a:bodyPr wrap="square" rtlCol="0">
            <a:spAutoFit/>
          </a:bodyPr>
          <a:lstStyle/>
          <a:p>
            <a:r>
              <a:rPr kumimoji="1" lang="ja-JP" altLang="en-US" dirty="0" smtClean="0"/>
              <a:t>星の形参考画像</a:t>
            </a:r>
            <a:endParaRPr kumimoji="1" lang="ja-JP" altLang="en-US" dirty="0"/>
          </a:p>
        </p:txBody>
      </p:sp>
      <p:sp>
        <p:nvSpPr>
          <p:cNvPr id="11" name="テキスト ボックス 10"/>
          <p:cNvSpPr txBox="1"/>
          <p:nvPr/>
        </p:nvSpPr>
        <p:spPr>
          <a:xfrm>
            <a:off x="2819621" y="4455341"/>
            <a:ext cx="7361274" cy="1477328"/>
          </a:xfrm>
          <a:prstGeom prst="rect">
            <a:avLst/>
          </a:prstGeom>
          <a:noFill/>
        </p:spPr>
        <p:txBody>
          <a:bodyPr wrap="square" rtlCol="0">
            <a:spAutoFit/>
          </a:bodyPr>
          <a:lstStyle/>
          <a:p>
            <a:r>
              <a:rPr kumimoji="1" lang="ja-JP" altLang="en-US" dirty="0" smtClean="0"/>
              <a:t>また、全体の色合いはできるだけシンプルになるようにし、上の参考画像のように青系でまとめるか、黄色系でまとめるようにして下さい。</a:t>
            </a:r>
            <a:endParaRPr kumimoji="1" lang="en-US" altLang="ja-JP" dirty="0" smtClean="0"/>
          </a:p>
          <a:p>
            <a:r>
              <a:rPr lang="ja-JP" altLang="en-US" dirty="0" smtClean="0"/>
              <a:t>どちらの色でまとめるかはイメージのつきやすい</a:t>
            </a:r>
            <a:r>
              <a:rPr lang="ja-JP" altLang="en-US" dirty="0"/>
              <a:t>方</a:t>
            </a:r>
            <a:r>
              <a:rPr lang="ja-JP" altLang="en-US" dirty="0" smtClean="0"/>
              <a:t>で構いません。</a:t>
            </a:r>
            <a:endParaRPr lang="en-US" altLang="ja-JP" dirty="0" smtClean="0"/>
          </a:p>
          <a:p>
            <a:r>
              <a:rPr kumimoji="1" lang="ja-JP" altLang="en-US" dirty="0" smtClean="0"/>
              <a:t>ただし青系でまとめる場合は、背景に青空があっても見やすいように色合いを調整してください。</a:t>
            </a:r>
            <a:endParaRPr kumimoji="1" lang="en-US" altLang="ja-JP" dirty="0" smtClean="0"/>
          </a:p>
        </p:txBody>
      </p:sp>
    </p:spTree>
    <p:extLst>
      <p:ext uri="{BB962C8B-B14F-4D97-AF65-F5344CB8AC3E}">
        <p14:creationId xmlns:p14="http://schemas.microsoft.com/office/powerpoint/2010/main" val="554045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5181600" y="2042393"/>
            <a:ext cx="5458046" cy="3034118"/>
          </a:xfrm>
          <a:prstGeom prst="rect">
            <a:avLst/>
          </a:prstGeom>
        </p:spPr>
      </p:pic>
      <p:sp>
        <p:nvSpPr>
          <p:cNvPr id="3" name="テキスト ボックス 2"/>
          <p:cNvSpPr txBox="1"/>
          <p:nvPr/>
        </p:nvSpPr>
        <p:spPr>
          <a:xfrm>
            <a:off x="659218" y="404037"/>
            <a:ext cx="3685954" cy="369332"/>
          </a:xfrm>
          <a:prstGeom prst="rect">
            <a:avLst/>
          </a:prstGeom>
          <a:noFill/>
        </p:spPr>
        <p:txBody>
          <a:bodyPr wrap="square" rtlCol="0">
            <a:spAutoFit/>
          </a:bodyPr>
          <a:lstStyle/>
          <a:p>
            <a:r>
              <a:rPr lang="ja-JP" altLang="en-US" dirty="0" smtClean="0"/>
              <a:t>アナログステック発注書</a:t>
            </a:r>
            <a:endParaRPr kumimoji="1" lang="ja-JP" altLang="en-US" dirty="0"/>
          </a:p>
        </p:txBody>
      </p:sp>
      <p:cxnSp>
        <p:nvCxnSpPr>
          <p:cNvPr id="4" name="直線矢印コネクタ 3"/>
          <p:cNvCxnSpPr/>
          <p:nvPr/>
        </p:nvCxnSpPr>
        <p:spPr>
          <a:xfrm flipV="1">
            <a:off x="4235302" y="4474730"/>
            <a:ext cx="1360968" cy="3065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282996" y="4596635"/>
            <a:ext cx="3366976" cy="369332"/>
          </a:xfrm>
          <a:prstGeom prst="rect">
            <a:avLst/>
          </a:prstGeom>
          <a:noFill/>
        </p:spPr>
        <p:txBody>
          <a:bodyPr wrap="square" rtlCol="0">
            <a:spAutoFit/>
          </a:bodyPr>
          <a:lstStyle/>
          <a:p>
            <a:r>
              <a:rPr kumimoji="1" lang="ja-JP" altLang="en-US" dirty="0" smtClean="0"/>
              <a:t>半透明なスティックイメージ</a:t>
            </a:r>
            <a:endParaRPr kumimoji="1" lang="ja-JP" altLang="en-US" dirty="0"/>
          </a:p>
        </p:txBody>
      </p:sp>
      <p:sp>
        <p:nvSpPr>
          <p:cNvPr id="7" name="テキスト ボックス 6"/>
          <p:cNvSpPr txBox="1"/>
          <p:nvPr/>
        </p:nvSpPr>
        <p:spPr>
          <a:xfrm>
            <a:off x="914400" y="985284"/>
            <a:ext cx="9548037" cy="646331"/>
          </a:xfrm>
          <a:prstGeom prst="rect">
            <a:avLst/>
          </a:prstGeom>
          <a:noFill/>
        </p:spPr>
        <p:txBody>
          <a:bodyPr wrap="square" rtlCol="0">
            <a:spAutoFit/>
          </a:bodyPr>
          <a:lstStyle/>
          <a:p>
            <a:r>
              <a:rPr kumimoji="1" lang="ja-JP" altLang="en-US" dirty="0" smtClean="0"/>
              <a:t>アナログスティックはプレイヤーの視界を邪魔しないように半透明で描いて下さい（下図参考）</a:t>
            </a:r>
            <a:endParaRPr kumimoji="1" lang="en-US" altLang="ja-JP" dirty="0" smtClean="0"/>
          </a:p>
          <a:p>
            <a:r>
              <a:rPr lang="ja-JP" altLang="en-US" dirty="0" smtClean="0"/>
              <a:t>アナログスティックそのものはシンプルなもので構いません。</a:t>
            </a:r>
            <a:endParaRPr kumimoji="1" lang="ja-JP" altLang="en-US" dirty="0"/>
          </a:p>
        </p:txBody>
      </p:sp>
      <p:sp>
        <p:nvSpPr>
          <p:cNvPr id="8" name="円/楕円 7"/>
          <p:cNvSpPr/>
          <p:nvPr/>
        </p:nvSpPr>
        <p:spPr>
          <a:xfrm>
            <a:off x="1413373" y="1998922"/>
            <a:ext cx="1088822" cy="1053514"/>
          </a:xfrm>
          <a:prstGeom prst="ellipse">
            <a:avLst/>
          </a:prstGeom>
          <a:solidFill>
            <a:schemeClr val="bg2">
              <a:lumMod val="90000"/>
              <a:alpha val="67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686499" y="2255642"/>
            <a:ext cx="542570" cy="522206"/>
          </a:xfrm>
          <a:prstGeom prst="ellipse">
            <a:avLst/>
          </a:prstGeom>
          <a:solidFill>
            <a:schemeClr val="bg2">
              <a:lumMod val="90000"/>
            </a:schemeClr>
          </a:solidFill>
          <a:ln>
            <a:solidFill>
              <a:schemeClr val="tx1">
                <a:lumMod val="50000"/>
                <a:lumOff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825038" y="3175814"/>
            <a:ext cx="3824934" cy="369332"/>
          </a:xfrm>
          <a:prstGeom prst="rect">
            <a:avLst/>
          </a:prstGeom>
          <a:noFill/>
        </p:spPr>
        <p:txBody>
          <a:bodyPr wrap="square" rtlCol="0">
            <a:spAutoFit/>
          </a:bodyPr>
          <a:lstStyle/>
          <a:p>
            <a:r>
              <a:rPr kumimoji="1" lang="ja-JP" altLang="en-US" dirty="0" smtClean="0"/>
              <a:t>シンプルなアナログスティックイメージ</a:t>
            </a:r>
            <a:endParaRPr kumimoji="1" lang="ja-JP" altLang="en-US" dirty="0"/>
          </a:p>
        </p:txBody>
      </p:sp>
    </p:spTree>
    <p:extLst>
      <p:ext uri="{BB962C8B-B14F-4D97-AF65-F5344CB8AC3E}">
        <p14:creationId xmlns:p14="http://schemas.microsoft.com/office/powerpoint/2010/main" val="2499742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58456" y="304800"/>
            <a:ext cx="3707218" cy="369332"/>
          </a:xfrm>
          <a:prstGeom prst="rect">
            <a:avLst/>
          </a:prstGeom>
          <a:noFill/>
        </p:spPr>
        <p:txBody>
          <a:bodyPr wrap="square" rtlCol="0">
            <a:spAutoFit/>
          </a:bodyPr>
          <a:lstStyle/>
          <a:p>
            <a:r>
              <a:rPr lang="ja-JP" altLang="en-US" dirty="0" smtClean="0"/>
              <a:t>難易度選択</a:t>
            </a:r>
            <a:r>
              <a:rPr kumimoji="1" lang="ja-JP" altLang="en-US" dirty="0" smtClean="0"/>
              <a:t>画面全体イメージ</a:t>
            </a:r>
            <a:endParaRPr kumimoji="1" lang="ja-JP" altLang="en-US" dirty="0"/>
          </a:p>
        </p:txBody>
      </p:sp>
      <p:sp>
        <p:nvSpPr>
          <p:cNvPr id="3" name="テキスト ボックス 2"/>
          <p:cNvSpPr txBox="1"/>
          <p:nvPr/>
        </p:nvSpPr>
        <p:spPr>
          <a:xfrm>
            <a:off x="999460" y="822251"/>
            <a:ext cx="10767238" cy="646331"/>
          </a:xfrm>
          <a:prstGeom prst="rect">
            <a:avLst/>
          </a:prstGeom>
          <a:noFill/>
        </p:spPr>
        <p:txBody>
          <a:bodyPr wrap="square" rtlCol="0">
            <a:spAutoFit/>
          </a:bodyPr>
          <a:lstStyle/>
          <a:p>
            <a:r>
              <a:rPr kumimoji="1" lang="ja-JP" altLang="en-US" dirty="0" smtClean="0"/>
              <a:t>本ページではメニュー画面ＵＩの全体の配置イメージイメージを記載します。</a:t>
            </a:r>
            <a:endParaRPr kumimoji="1" lang="en-US" altLang="ja-JP" dirty="0" smtClean="0"/>
          </a:p>
          <a:p>
            <a:r>
              <a:rPr kumimoji="1" lang="ja-JP" altLang="en-US" dirty="0" smtClean="0"/>
              <a:t>詳しい発注書は次ページ以降で</a:t>
            </a:r>
            <a:r>
              <a:rPr lang="ja-JP" altLang="en-US" dirty="0" smtClean="0"/>
              <a:t>メニュー画面「背景」、「アイコン」</a:t>
            </a:r>
            <a:r>
              <a:rPr lang="en-US" altLang="ja-JP" dirty="0" smtClean="0"/>
              <a:t>×</a:t>
            </a:r>
            <a:r>
              <a:rPr lang="ja-JP" altLang="en-US" dirty="0" smtClean="0"/>
              <a:t>３、「ストアアイコン」の</a:t>
            </a:r>
            <a:r>
              <a:rPr lang="en-US" altLang="ja-JP" dirty="0" smtClean="0"/>
              <a:t>3</a:t>
            </a:r>
            <a:r>
              <a:rPr lang="ja-JP" altLang="en-US" dirty="0" smtClean="0"/>
              <a:t>種を記載します。</a:t>
            </a:r>
            <a:endParaRPr kumimoji="1" lang="ja-JP" altLang="en-US" dirty="0"/>
          </a:p>
        </p:txBody>
      </p:sp>
      <p:pic>
        <p:nvPicPr>
          <p:cNvPr id="4" name="図 3"/>
          <p:cNvPicPr>
            <a:picLocks noChangeAspect="1"/>
          </p:cNvPicPr>
          <p:nvPr/>
        </p:nvPicPr>
        <p:blipFill>
          <a:blip r:embed="rId2"/>
          <a:stretch>
            <a:fillRect/>
          </a:stretch>
        </p:blipFill>
        <p:spPr>
          <a:xfrm>
            <a:off x="2243580" y="1984521"/>
            <a:ext cx="6650844" cy="3891739"/>
          </a:xfrm>
          <a:prstGeom prst="rect">
            <a:avLst/>
          </a:prstGeom>
        </p:spPr>
      </p:pic>
      <p:sp>
        <p:nvSpPr>
          <p:cNvPr id="5" name="角丸四角形 4"/>
          <p:cNvSpPr/>
          <p:nvPr/>
        </p:nvSpPr>
        <p:spPr>
          <a:xfrm>
            <a:off x="2800323" y="2950451"/>
            <a:ext cx="1417675" cy="1959878"/>
          </a:xfrm>
          <a:prstGeom prst="roundRect">
            <a:avLst/>
          </a:prstGeom>
          <a:solidFill>
            <a:schemeClr val="accent4">
              <a:lumMod val="40000"/>
              <a:lumOff val="6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4695936" y="2934474"/>
            <a:ext cx="1463859" cy="1959878"/>
          </a:xfrm>
          <a:prstGeom prst="roundRect">
            <a:avLst/>
          </a:prstGeom>
          <a:solidFill>
            <a:schemeClr val="accent1">
              <a:lumMod val="20000"/>
              <a:lumOff val="8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6797975" y="2934474"/>
            <a:ext cx="1495881" cy="1928094"/>
          </a:xfrm>
          <a:prstGeom prst="round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793904" y="5183042"/>
            <a:ext cx="5550195" cy="436311"/>
          </a:xfrm>
          <a:prstGeom prst="rect">
            <a:avLst/>
          </a:prstGeom>
          <a:solidFill>
            <a:srgbClr val="EAD7FD"/>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H="1">
            <a:off x="8230686" y="1893212"/>
            <a:ext cx="1076347" cy="4515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448800" y="1680049"/>
            <a:ext cx="1403498" cy="369332"/>
          </a:xfrm>
          <a:prstGeom prst="rect">
            <a:avLst/>
          </a:prstGeom>
          <a:noFill/>
        </p:spPr>
        <p:txBody>
          <a:bodyPr wrap="square" rtlCol="0">
            <a:spAutoFit/>
          </a:bodyPr>
          <a:lstStyle/>
          <a:p>
            <a:r>
              <a:rPr lang="ja-JP" altLang="en-US" dirty="0"/>
              <a:t>背景</a:t>
            </a:r>
            <a:endParaRPr kumimoji="1" lang="ja-JP" altLang="en-US" dirty="0"/>
          </a:p>
        </p:txBody>
      </p:sp>
      <p:cxnSp>
        <p:nvCxnSpPr>
          <p:cNvPr id="13" name="直線矢印コネクタ 12"/>
          <p:cNvCxnSpPr/>
          <p:nvPr/>
        </p:nvCxnSpPr>
        <p:spPr>
          <a:xfrm flipH="1">
            <a:off x="8024381" y="3184875"/>
            <a:ext cx="1076347" cy="4515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5681565" y="3184875"/>
            <a:ext cx="3419163" cy="4606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a:off x="3677925" y="3184875"/>
            <a:ext cx="5422803" cy="2303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9307033" y="2934474"/>
            <a:ext cx="2027274" cy="369332"/>
          </a:xfrm>
          <a:prstGeom prst="rect">
            <a:avLst/>
          </a:prstGeom>
          <a:noFill/>
        </p:spPr>
        <p:txBody>
          <a:bodyPr wrap="square" rtlCol="0">
            <a:spAutoFit/>
          </a:bodyPr>
          <a:lstStyle/>
          <a:p>
            <a:r>
              <a:rPr kumimoji="1" lang="ja-JP" altLang="en-US" dirty="0" smtClean="0"/>
              <a:t>アイコン</a:t>
            </a:r>
            <a:r>
              <a:rPr kumimoji="1" lang="en-US" altLang="ja-JP" dirty="0" smtClean="0"/>
              <a:t>×</a:t>
            </a:r>
            <a:r>
              <a:rPr kumimoji="1" lang="ja-JP" altLang="en-US" dirty="0" smtClean="0"/>
              <a:t>３</a:t>
            </a:r>
            <a:endParaRPr kumimoji="1" lang="ja-JP" altLang="en-US" dirty="0"/>
          </a:p>
        </p:txBody>
      </p:sp>
      <p:cxnSp>
        <p:nvCxnSpPr>
          <p:cNvPr id="22" name="直線矢印コネクタ 21"/>
          <p:cNvCxnSpPr/>
          <p:nvPr/>
        </p:nvCxnSpPr>
        <p:spPr>
          <a:xfrm>
            <a:off x="1424739" y="3497551"/>
            <a:ext cx="1915656" cy="18630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193423" y="3128219"/>
            <a:ext cx="1811188" cy="369332"/>
          </a:xfrm>
          <a:prstGeom prst="rect">
            <a:avLst/>
          </a:prstGeom>
          <a:noFill/>
        </p:spPr>
        <p:txBody>
          <a:bodyPr wrap="square" rtlCol="0">
            <a:spAutoFit/>
          </a:bodyPr>
          <a:lstStyle/>
          <a:p>
            <a:r>
              <a:rPr kumimoji="1" lang="ja-JP" altLang="en-US" dirty="0" smtClean="0"/>
              <a:t>ストアアイコン</a:t>
            </a:r>
            <a:endParaRPr kumimoji="1" lang="ja-JP" altLang="en-US" dirty="0"/>
          </a:p>
        </p:txBody>
      </p:sp>
      <p:sp>
        <p:nvSpPr>
          <p:cNvPr id="30" name="テキスト ボックス 29"/>
          <p:cNvSpPr txBox="1"/>
          <p:nvPr/>
        </p:nvSpPr>
        <p:spPr>
          <a:xfrm>
            <a:off x="4531574" y="2163368"/>
            <a:ext cx="3579628" cy="584775"/>
          </a:xfrm>
          <a:prstGeom prst="rect">
            <a:avLst/>
          </a:prstGeom>
          <a:noFill/>
        </p:spPr>
        <p:txBody>
          <a:bodyPr wrap="square" rtlCol="0">
            <a:spAutoFit/>
          </a:bodyPr>
          <a:lstStyle/>
          <a:p>
            <a:r>
              <a:rPr kumimoji="1" lang="ja-JP" altLang="en-US" sz="3200" dirty="0" smtClean="0">
                <a:solidFill>
                  <a:schemeClr val="bg1"/>
                </a:solidFill>
                <a:latin typeface="07にくまるフォント" panose="02000900000000000000" pitchFamily="50" charset="-128"/>
                <a:ea typeface="07にくまるフォント" panose="02000900000000000000" pitchFamily="50" charset="-128"/>
              </a:rPr>
              <a:t>星</a:t>
            </a:r>
            <a:r>
              <a:rPr kumimoji="1" lang="ja-JP" altLang="en-US" sz="2800" dirty="0" smtClean="0">
                <a:solidFill>
                  <a:schemeClr val="bg1"/>
                </a:solidFill>
                <a:latin typeface="Cherry bomb" panose="02000600000000000000" pitchFamily="2" charset="-128"/>
                <a:ea typeface="Cherry bomb" panose="02000600000000000000" pitchFamily="2" charset="-128"/>
              </a:rPr>
              <a:t>セレクト</a:t>
            </a:r>
            <a:endParaRPr kumimoji="1" lang="ja-JP" altLang="en-US" sz="2800" dirty="0">
              <a:solidFill>
                <a:schemeClr val="bg1"/>
              </a:solidFill>
              <a:latin typeface="Cherry bomb" panose="02000600000000000000" pitchFamily="2" charset="-128"/>
              <a:ea typeface="Cherry bomb" panose="02000600000000000000" pitchFamily="2" charset="-128"/>
            </a:endParaRPr>
          </a:p>
        </p:txBody>
      </p:sp>
    </p:spTree>
    <p:extLst>
      <p:ext uri="{BB962C8B-B14F-4D97-AF65-F5344CB8AC3E}">
        <p14:creationId xmlns:p14="http://schemas.microsoft.com/office/powerpoint/2010/main" val="673117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24540" y="411126"/>
            <a:ext cx="3721395" cy="369332"/>
          </a:xfrm>
          <a:prstGeom prst="rect">
            <a:avLst/>
          </a:prstGeom>
          <a:noFill/>
        </p:spPr>
        <p:txBody>
          <a:bodyPr wrap="square" rtlCol="0">
            <a:spAutoFit/>
          </a:bodyPr>
          <a:lstStyle/>
          <a:p>
            <a:r>
              <a:rPr lang="ja-JP" altLang="en-US" dirty="0" smtClean="0"/>
              <a:t>難易度選択画面背景発注書</a:t>
            </a:r>
            <a:endParaRPr kumimoji="1" lang="ja-JP" altLang="en-US" dirty="0"/>
          </a:p>
        </p:txBody>
      </p:sp>
      <p:pic>
        <p:nvPicPr>
          <p:cNvPr id="3" name="図 2"/>
          <p:cNvPicPr>
            <a:picLocks noChangeAspect="1"/>
          </p:cNvPicPr>
          <p:nvPr/>
        </p:nvPicPr>
        <p:blipFill>
          <a:blip r:embed="rId2"/>
          <a:stretch>
            <a:fillRect/>
          </a:stretch>
        </p:blipFill>
        <p:spPr>
          <a:xfrm>
            <a:off x="1081087" y="970884"/>
            <a:ext cx="6650844" cy="3891739"/>
          </a:xfrm>
          <a:prstGeom prst="rect">
            <a:avLst/>
          </a:prstGeom>
        </p:spPr>
      </p:pic>
      <p:pic>
        <p:nvPicPr>
          <p:cNvPr id="4" name="図 3"/>
          <p:cNvPicPr>
            <a:picLocks noChangeAspect="1"/>
          </p:cNvPicPr>
          <p:nvPr/>
        </p:nvPicPr>
        <p:blipFill>
          <a:blip r:embed="rId3"/>
          <a:stretch>
            <a:fillRect/>
          </a:stretch>
        </p:blipFill>
        <p:spPr>
          <a:xfrm>
            <a:off x="1081087" y="5291284"/>
            <a:ext cx="866775" cy="762000"/>
          </a:xfrm>
          <a:prstGeom prst="rect">
            <a:avLst/>
          </a:prstGeom>
        </p:spPr>
      </p:pic>
      <p:pic>
        <p:nvPicPr>
          <p:cNvPr id="5" name="図 4"/>
          <p:cNvPicPr>
            <a:picLocks noChangeAspect="1"/>
          </p:cNvPicPr>
          <p:nvPr/>
        </p:nvPicPr>
        <p:blipFill>
          <a:blip r:embed="rId4"/>
          <a:stretch>
            <a:fillRect/>
          </a:stretch>
        </p:blipFill>
        <p:spPr>
          <a:xfrm>
            <a:off x="8942954" y="4414984"/>
            <a:ext cx="2105025" cy="876300"/>
          </a:xfrm>
          <a:prstGeom prst="rect">
            <a:avLst/>
          </a:prstGeom>
        </p:spPr>
      </p:pic>
      <p:cxnSp>
        <p:nvCxnSpPr>
          <p:cNvPr id="7" name="直線矢印コネクタ 6"/>
          <p:cNvCxnSpPr/>
          <p:nvPr/>
        </p:nvCxnSpPr>
        <p:spPr>
          <a:xfrm flipH="1">
            <a:off x="6959186" y="970884"/>
            <a:ext cx="1114470" cy="3624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279219" y="780458"/>
            <a:ext cx="2587255" cy="2031325"/>
          </a:xfrm>
          <a:prstGeom prst="rect">
            <a:avLst/>
          </a:prstGeom>
          <a:noFill/>
        </p:spPr>
        <p:txBody>
          <a:bodyPr wrap="square" rtlCol="0">
            <a:spAutoFit/>
          </a:bodyPr>
          <a:lstStyle/>
          <a:p>
            <a:r>
              <a:rPr kumimoji="1" lang="ja-JP" altLang="en-US" dirty="0" smtClean="0"/>
              <a:t>背景のベースは星がちりばめられた宇宙を想定して描いて下さい。</a:t>
            </a:r>
            <a:endParaRPr kumimoji="1" lang="en-US" altLang="ja-JP" dirty="0" smtClean="0"/>
          </a:p>
          <a:p>
            <a:r>
              <a:rPr lang="ja-JP" altLang="en-US" dirty="0" smtClean="0"/>
              <a:t>このイメージのように青系～紫系の星雲を描いて、やや明るいイメージの宇宙にして下さい。</a:t>
            </a:r>
            <a:endParaRPr kumimoji="1" lang="ja-JP" altLang="en-US" dirty="0"/>
          </a:p>
        </p:txBody>
      </p:sp>
      <p:cxnSp>
        <p:nvCxnSpPr>
          <p:cNvPr id="12" name="直線矢印コネクタ 11"/>
          <p:cNvCxnSpPr/>
          <p:nvPr/>
        </p:nvCxnSpPr>
        <p:spPr>
          <a:xfrm flipV="1">
            <a:off x="1502125" y="1694121"/>
            <a:ext cx="12349" cy="36777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542709" y="4032755"/>
            <a:ext cx="2223535" cy="12988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1581438" y="3884428"/>
            <a:ext cx="5585372" cy="14068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1473890" y="2346251"/>
            <a:ext cx="911347" cy="30256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519379" y="1461995"/>
            <a:ext cx="4376337" cy="38567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1978352" y="5186972"/>
            <a:ext cx="4826555" cy="1477328"/>
          </a:xfrm>
          <a:prstGeom prst="rect">
            <a:avLst/>
          </a:prstGeom>
          <a:noFill/>
        </p:spPr>
        <p:txBody>
          <a:bodyPr wrap="square" rtlCol="0">
            <a:spAutoFit/>
          </a:bodyPr>
          <a:lstStyle/>
          <a:p>
            <a:r>
              <a:rPr kumimoji="1" lang="ja-JP" altLang="en-US" dirty="0" smtClean="0"/>
              <a:t>このイラストのようなやや目立つ星を</a:t>
            </a:r>
            <a:r>
              <a:rPr kumimoji="1" lang="en-US" altLang="ja-JP" dirty="0" smtClean="0"/>
              <a:t>4</a:t>
            </a:r>
            <a:r>
              <a:rPr kumimoji="1" lang="ja-JP" altLang="en-US" dirty="0" smtClean="0"/>
              <a:t>～</a:t>
            </a:r>
            <a:r>
              <a:rPr kumimoji="1" lang="en-US" altLang="ja-JP" dirty="0" smtClean="0"/>
              <a:t>5</a:t>
            </a:r>
            <a:r>
              <a:rPr kumimoji="1" lang="ja-JP" altLang="en-US" dirty="0" smtClean="0"/>
              <a:t>個ほどランダムにちりばめてください。星の大きさは全て同じではなく、小さめのものや、大き目のものがあった方が良いです。</a:t>
            </a:r>
            <a:endParaRPr kumimoji="1" lang="en-US" altLang="ja-JP" dirty="0" smtClean="0"/>
          </a:p>
          <a:p>
            <a:endParaRPr kumimoji="1" lang="en-US" altLang="ja-JP" dirty="0" smtClean="0"/>
          </a:p>
        </p:txBody>
      </p:sp>
      <p:sp>
        <p:nvSpPr>
          <p:cNvPr id="25" name="テキスト ボックス 24"/>
          <p:cNvSpPr txBox="1"/>
          <p:nvPr/>
        </p:nvSpPr>
        <p:spPr>
          <a:xfrm>
            <a:off x="8882592" y="5371877"/>
            <a:ext cx="2551813" cy="1200329"/>
          </a:xfrm>
          <a:prstGeom prst="rect">
            <a:avLst/>
          </a:prstGeom>
          <a:noFill/>
        </p:spPr>
        <p:txBody>
          <a:bodyPr wrap="square" rtlCol="0">
            <a:spAutoFit/>
          </a:bodyPr>
          <a:lstStyle/>
          <a:p>
            <a:r>
              <a:rPr kumimoji="1" lang="ja-JP" altLang="en-US" dirty="0" smtClean="0"/>
              <a:t>このイラストのような流れ星を、アイコン設置後でもユーザーに見える位置に１つ置いて下さい</a:t>
            </a:r>
            <a:endParaRPr kumimoji="1" lang="ja-JP" altLang="en-US" dirty="0"/>
          </a:p>
        </p:txBody>
      </p:sp>
      <p:cxnSp>
        <p:nvCxnSpPr>
          <p:cNvPr id="26" name="直線矢印コネクタ 25"/>
          <p:cNvCxnSpPr/>
          <p:nvPr/>
        </p:nvCxnSpPr>
        <p:spPr>
          <a:xfrm flipH="1" flipV="1">
            <a:off x="6882728" y="4439719"/>
            <a:ext cx="2169124" cy="4038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3260651" y="370830"/>
            <a:ext cx="3356810" cy="369332"/>
          </a:xfrm>
          <a:prstGeom prst="rect">
            <a:avLst/>
          </a:prstGeom>
          <a:noFill/>
        </p:spPr>
        <p:txBody>
          <a:bodyPr wrap="square" rtlCol="0">
            <a:spAutoFit/>
          </a:bodyPr>
          <a:lstStyle/>
          <a:p>
            <a:r>
              <a:rPr kumimoji="1" lang="ja-JP" altLang="en-US" dirty="0" smtClean="0"/>
              <a:t>（大きさは</a:t>
            </a:r>
            <a:r>
              <a:rPr kumimoji="1" lang="en-US" altLang="ja-JP" dirty="0" smtClean="0"/>
              <a:t>1920×1080</a:t>
            </a:r>
            <a:r>
              <a:rPr kumimoji="1" lang="ja-JP" altLang="en-US" dirty="0" smtClean="0"/>
              <a:t>です。）</a:t>
            </a:r>
            <a:endParaRPr kumimoji="1" lang="ja-JP" altLang="en-US" dirty="0"/>
          </a:p>
        </p:txBody>
      </p:sp>
      <p:sp>
        <p:nvSpPr>
          <p:cNvPr id="9" name="正方形/長方形 8"/>
          <p:cNvSpPr/>
          <p:nvPr/>
        </p:nvSpPr>
        <p:spPr>
          <a:xfrm>
            <a:off x="3348253" y="1134282"/>
            <a:ext cx="1766830" cy="584775"/>
          </a:xfrm>
          <a:prstGeom prst="rect">
            <a:avLst/>
          </a:prstGeom>
        </p:spPr>
        <p:txBody>
          <a:bodyPr wrap="none">
            <a:spAutoFit/>
          </a:bodyPr>
          <a:lstStyle/>
          <a:p>
            <a:pPr lvl="0"/>
            <a:r>
              <a:rPr lang="ja-JP" altLang="en-US" sz="3200" dirty="0">
                <a:solidFill>
                  <a:prstClr val="white"/>
                </a:solidFill>
                <a:latin typeface="07にくまるフォント" panose="02000900000000000000" pitchFamily="50" charset="-128"/>
                <a:ea typeface="07にくまるフォント" panose="02000900000000000000" pitchFamily="50" charset="-128"/>
              </a:rPr>
              <a:t>星</a:t>
            </a:r>
            <a:r>
              <a:rPr lang="ja-JP" altLang="en-US" sz="2800" dirty="0">
                <a:solidFill>
                  <a:prstClr val="white"/>
                </a:solidFill>
                <a:latin typeface="Cherry bomb" panose="02000600000000000000" pitchFamily="2" charset="-128"/>
                <a:ea typeface="Cherry bomb" panose="02000600000000000000" pitchFamily="2" charset="-128"/>
              </a:rPr>
              <a:t>セレクト</a:t>
            </a:r>
          </a:p>
        </p:txBody>
      </p:sp>
      <p:cxnSp>
        <p:nvCxnSpPr>
          <p:cNvPr id="21" name="直線矢印コネクタ 20"/>
          <p:cNvCxnSpPr>
            <a:stCxn id="14" idx="1"/>
          </p:cNvCxnSpPr>
          <p:nvPr/>
        </p:nvCxnSpPr>
        <p:spPr>
          <a:xfrm flipH="1" flipV="1">
            <a:off x="4922664" y="1565149"/>
            <a:ext cx="3356555" cy="2010250"/>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8279219" y="2975234"/>
            <a:ext cx="2415263" cy="1200329"/>
          </a:xfrm>
          <a:prstGeom prst="rect">
            <a:avLst/>
          </a:prstGeom>
          <a:noFill/>
        </p:spPr>
        <p:txBody>
          <a:bodyPr wrap="square" rtlCol="0">
            <a:spAutoFit/>
          </a:bodyPr>
          <a:lstStyle/>
          <a:p>
            <a:r>
              <a:rPr kumimoji="1" lang="ja-JP" altLang="en-US" dirty="0" smtClean="0"/>
              <a:t>上部真ん中付近に「星セレクト」の文字がはいります。ぷっくりとした字体でお願いします</a:t>
            </a:r>
            <a:endParaRPr kumimoji="1" lang="ja-JP" altLang="en-US" dirty="0"/>
          </a:p>
        </p:txBody>
      </p:sp>
    </p:spTree>
    <p:extLst>
      <p:ext uri="{BB962C8B-B14F-4D97-AF65-F5344CB8AC3E}">
        <p14:creationId xmlns:p14="http://schemas.microsoft.com/office/powerpoint/2010/main" val="3523147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82771" y="290623"/>
            <a:ext cx="5054009" cy="369332"/>
          </a:xfrm>
          <a:prstGeom prst="rect">
            <a:avLst/>
          </a:prstGeom>
          <a:noFill/>
        </p:spPr>
        <p:txBody>
          <a:bodyPr wrap="square" rtlCol="0">
            <a:spAutoFit/>
          </a:bodyPr>
          <a:lstStyle/>
          <a:p>
            <a:r>
              <a:rPr lang="ja-JP" altLang="en-US" dirty="0" smtClean="0"/>
              <a:t>難易度選択</a:t>
            </a:r>
            <a:r>
              <a:rPr kumimoji="1" lang="ja-JP" altLang="en-US" dirty="0" smtClean="0"/>
              <a:t>画面アイコン発注書　「新人の星」</a:t>
            </a:r>
            <a:endParaRPr kumimoji="1" lang="ja-JP" altLang="en-US" dirty="0"/>
          </a:p>
        </p:txBody>
      </p:sp>
      <p:sp>
        <p:nvSpPr>
          <p:cNvPr id="3" name="テキスト ボックス 2"/>
          <p:cNvSpPr txBox="1"/>
          <p:nvPr/>
        </p:nvSpPr>
        <p:spPr>
          <a:xfrm>
            <a:off x="956931" y="758455"/>
            <a:ext cx="10185990" cy="923330"/>
          </a:xfrm>
          <a:prstGeom prst="rect">
            <a:avLst/>
          </a:prstGeom>
          <a:noFill/>
        </p:spPr>
        <p:txBody>
          <a:bodyPr wrap="square" rtlCol="0">
            <a:spAutoFit/>
          </a:bodyPr>
          <a:lstStyle/>
          <a:p>
            <a:r>
              <a:rPr kumimoji="1" lang="ja-JP" altLang="en-US" dirty="0" smtClean="0"/>
              <a:t>メニュー画面アイコンは</a:t>
            </a:r>
            <a:r>
              <a:rPr kumimoji="1" lang="en-US" altLang="ja-JP" dirty="0" smtClean="0"/>
              <a:t>3</a:t>
            </a:r>
            <a:r>
              <a:rPr kumimoji="1" lang="ja-JP" altLang="en-US" dirty="0" smtClean="0"/>
              <a:t>種類あります。</a:t>
            </a:r>
            <a:endParaRPr kumimoji="1" lang="en-US" altLang="ja-JP" dirty="0" smtClean="0"/>
          </a:p>
          <a:p>
            <a:r>
              <a:rPr kumimoji="1" lang="ja-JP" altLang="en-US" dirty="0" smtClean="0"/>
              <a:t>「新人の星」、「なれた人の星」、「ベテランの星」の</a:t>
            </a:r>
            <a:r>
              <a:rPr kumimoji="1" lang="en-US" altLang="ja-JP" dirty="0" smtClean="0"/>
              <a:t>3</a:t>
            </a:r>
            <a:r>
              <a:rPr kumimoji="1" lang="ja-JP" altLang="en-US" dirty="0" smtClean="0"/>
              <a:t>種です。本ページは「新人の星」についての発注書です。「新人の星」では全体的に黄色をベースにした色にして下さい。</a:t>
            </a:r>
            <a:endParaRPr kumimoji="1" lang="ja-JP" altLang="en-US" dirty="0"/>
          </a:p>
        </p:txBody>
      </p:sp>
      <p:sp>
        <p:nvSpPr>
          <p:cNvPr id="4" name="角丸四角形 3"/>
          <p:cNvSpPr/>
          <p:nvPr/>
        </p:nvSpPr>
        <p:spPr>
          <a:xfrm>
            <a:off x="1594884" y="2013097"/>
            <a:ext cx="2367516" cy="3260651"/>
          </a:xfrm>
          <a:prstGeom prst="roundRect">
            <a:avLst/>
          </a:prstGeom>
          <a:solidFill>
            <a:schemeClr val="accent4">
              <a:lumMod val="40000"/>
              <a:lumOff val="6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2"/>
          <a:stretch>
            <a:fillRect/>
          </a:stretch>
        </p:blipFill>
        <p:spPr>
          <a:xfrm>
            <a:off x="4266091" y="4019106"/>
            <a:ext cx="2724150" cy="2200275"/>
          </a:xfrm>
          <a:prstGeom prst="rect">
            <a:avLst/>
          </a:prstGeom>
        </p:spPr>
      </p:pic>
      <p:cxnSp>
        <p:nvCxnSpPr>
          <p:cNvPr id="7" name="直線矢印コネクタ 6"/>
          <p:cNvCxnSpPr/>
          <p:nvPr/>
        </p:nvCxnSpPr>
        <p:spPr>
          <a:xfrm flipH="1" flipV="1">
            <a:off x="3714309" y="2410049"/>
            <a:ext cx="1970565" cy="179598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テキスト ボックス 9"/>
          <p:cNvSpPr txBox="1"/>
          <p:nvPr/>
        </p:nvSpPr>
        <p:spPr>
          <a:xfrm>
            <a:off x="6982047" y="5757716"/>
            <a:ext cx="2424223" cy="923330"/>
          </a:xfrm>
          <a:prstGeom prst="rect">
            <a:avLst/>
          </a:prstGeom>
          <a:noFill/>
        </p:spPr>
        <p:txBody>
          <a:bodyPr wrap="square" rtlCol="0">
            <a:spAutoFit/>
          </a:bodyPr>
          <a:lstStyle/>
          <a:p>
            <a:r>
              <a:rPr kumimoji="1" lang="ja-JP" altLang="en-US" dirty="0" smtClean="0"/>
              <a:t>このようなぷっくりとしたポップな星をアイコン背景に描いて下さい。</a:t>
            </a:r>
            <a:endParaRPr kumimoji="1" lang="ja-JP" altLang="en-US" dirty="0"/>
          </a:p>
        </p:txBody>
      </p:sp>
      <p:cxnSp>
        <p:nvCxnSpPr>
          <p:cNvPr id="11" name="直線矢印コネクタ 10"/>
          <p:cNvCxnSpPr/>
          <p:nvPr/>
        </p:nvCxnSpPr>
        <p:spPr>
          <a:xfrm flipH="1" flipV="1">
            <a:off x="2194948" y="5110347"/>
            <a:ext cx="2667678" cy="2271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円/楕円 12"/>
          <p:cNvSpPr/>
          <p:nvPr/>
        </p:nvSpPr>
        <p:spPr>
          <a:xfrm>
            <a:off x="4401879" y="5273748"/>
            <a:ext cx="1977656" cy="1056167"/>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5043378" y="4118344"/>
            <a:ext cx="1977656" cy="1984007"/>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571999" y="1792813"/>
            <a:ext cx="4713767" cy="369332"/>
          </a:xfrm>
          <a:prstGeom prst="rect">
            <a:avLst/>
          </a:prstGeom>
          <a:noFill/>
        </p:spPr>
        <p:txBody>
          <a:bodyPr wrap="square" rtlCol="0">
            <a:spAutoFit/>
          </a:bodyPr>
          <a:lstStyle/>
          <a:p>
            <a:r>
              <a:rPr kumimoji="1" lang="ja-JP" altLang="en-US" dirty="0" smtClean="0"/>
              <a:t>フォントイメージ</a:t>
            </a:r>
            <a:endParaRPr kumimoji="1" lang="ja-JP" altLang="en-US" dirty="0"/>
          </a:p>
        </p:txBody>
      </p:sp>
      <p:sp>
        <p:nvSpPr>
          <p:cNvPr id="22" name="テキスト ボックス 21"/>
          <p:cNvSpPr txBox="1"/>
          <p:nvPr/>
        </p:nvSpPr>
        <p:spPr>
          <a:xfrm>
            <a:off x="4386596" y="2123576"/>
            <a:ext cx="7492409" cy="646331"/>
          </a:xfrm>
          <a:prstGeom prst="rect">
            <a:avLst/>
          </a:prstGeom>
          <a:noFill/>
        </p:spPr>
        <p:txBody>
          <a:bodyPr wrap="square" rtlCol="0">
            <a:spAutoFit/>
          </a:bodyPr>
          <a:lstStyle/>
          <a:p>
            <a:r>
              <a:rPr kumimoji="1" lang="ja-JP" altLang="en-US" dirty="0" smtClean="0"/>
              <a:t>全体的にややぷっくりとさせたイメージの文字を使ってください。このサンプルは漢字は「に</a:t>
            </a:r>
            <a:r>
              <a:rPr kumimoji="1" lang="ja-JP" altLang="en-US" dirty="0" err="1" smtClean="0"/>
              <a:t>くまる</a:t>
            </a:r>
            <a:r>
              <a:rPr kumimoji="1" lang="ja-JP" altLang="en-US" dirty="0" smtClean="0"/>
              <a:t>フォント」、ひらがなは「</a:t>
            </a:r>
            <a:r>
              <a:rPr kumimoji="1" lang="en-US" altLang="ja-JP" dirty="0" smtClean="0"/>
              <a:t>Cherry bomb</a:t>
            </a:r>
            <a:r>
              <a:rPr kumimoji="1" lang="ja-JP" altLang="en-US" dirty="0" smtClean="0"/>
              <a:t>」を使っています。</a:t>
            </a:r>
            <a:endParaRPr kumimoji="1" lang="ja-JP" altLang="en-US" dirty="0"/>
          </a:p>
        </p:txBody>
      </p:sp>
      <p:sp>
        <p:nvSpPr>
          <p:cNvPr id="24" name="テキスト ボックス 23"/>
          <p:cNvSpPr txBox="1"/>
          <p:nvPr/>
        </p:nvSpPr>
        <p:spPr>
          <a:xfrm>
            <a:off x="2055627" y="2291241"/>
            <a:ext cx="2346252" cy="461665"/>
          </a:xfrm>
          <a:prstGeom prst="rect">
            <a:avLst/>
          </a:prstGeom>
          <a:noFill/>
        </p:spPr>
        <p:txBody>
          <a:bodyPr wrap="square" rtlCol="0">
            <a:spAutoFit/>
          </a:bodyPr>
          <a:lstStyle/>
          <a:p>
            <a:r>
              <a:rPr lang="ja-JP" altLang="en-US" sz="2400" b="1" dirty="0">
                <a:ln w="22225">
                  <a:noFill/>
                  <a:prstDash val="solid"/>
                </a:ln>
                <a:solidFill>
                  <a:schemeClr val="accent2"/>
                </a:solidFill>
                <a:latin typeface="07にくまるフォント" panose="02000900000000000000" pitchFamily="50" charset="-128"/>
                <a:ea typeface="07にくまるフォント" panose="02000900000000000000" pitchFamily="50" charset="-128"/>
              </a:rPr>
              <a:t>新人</a:t>
            </a:r>
            <a:r>
              <a:rPr lang="ja-JP" altLang="en-US" b="1" dirty="0">
                <a:ln w="22225">
                  <a:noFill/>
                  <a:prstDash val="solid"/>
                </a:ln>
                <a:solidFill>
                  <a:schemeClr val="accent2"/>
                </a:solidFill>
                <a:latin typeface="Cherry bomb" panose="02000600000000000000" pitchFamily="2" charset="-128"/>
                <a:ea typeface="Cherry bomb" panose="02000600000000000000" pitchFamily="2" charset="-128"/>
              </a:rPr>
              <a:t>の</a:t>
            </a:r>
            <a:r>
              <a:rPr lang="ja-JP" altLang="en-US" sz="2400" b="1" dirty="0">
                <a:ln w="22225">
                  <a:noFill/>
                  <a:prstDash val="solid"/>
                </a:ln>
                <a:solidFill>
                  <a:schemeClr val="accent2"/>
                </a:solidFill>
                <a:latin typeface="07にくまるフォント" panose="02000900000000000000" pitchFamily="50" charset="-128"/>
                <a:ea typeface="07にくまるフォント" panose="02000900000000000000" pitchFamily="50" charset="-128"/>
              </a:rPr>
              <a:t>星</a:t>
            </a:r>
            <a:endParaRPr kumimoji="1" lang="ja-JP" altLang="en-US" sz="2400" b="1" dirty="0">
              <a:ln w="22225">
                <a:noFill/>
                <a:prstDash val="solid"/>
              </a:ln>
              <a:solidFill>
                <a:schemeClr val="accent2"/>
              </a:solidFill>
            </a:endParaRPr>
          </a:p>
        </p:txBody>
      </p:sp>
      <p:pic>
        <p:nvPicPr>
          <p:cNvPr id="25" name="図 24"/>
          <p:cNvPicPr>
            <a:picLocks noChangeAspect="1"/>
          </p:cNvPicPr>
          <p:nvPr/>
        </p:nvPicPr>
        <p:blipFill>
          <a:blip r:embed="rId3"/>
          <a:stretch>
            <a:fillRect/>
          </a:stretch>
        </p:blipFill>
        <p:spPr>
          <a:xfrm>
            <a:off x="7923691" y="3308039"/>
            <a:ext cx="1362075" cy="1428750"/>
          </a:xfrm>
          <a:prstGeom prst="rect">
            <a:avLst/>
          </a:prstGeom>
        </p:spPr>
      </p:pic>
      <p:sp>
        <p:nvSpPr>
          <p:cNvPr id="26" name="円/楕円 25"/>
          <p:cNvSpPr/>
          <p:nvPr/>
        </p:nvSpPr>
        <p:spPr>
          <a:xfrm>
            <a:off x="7798321" y="3264328"/>
            <a:ext cx="1607949" cy="161919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3458011" y="3365185"/>
            <a:ext cx="4372204" cy="69566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9" name="円/楕円 28"/>
          <p:cNvSpPr/>
          <p:nvPr/>
        </p:nvSpPr>
        <p:spPr>
          <a:xfrm>
            <a:off x="1972347" y="2876858"/>
            <a:ext cx="1607949" cy="161919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a:off x="2194948" y="3414518"/>
            <a:ext cx="1263063" cy="646331"/>
          </a:xfrm>
          <a:prstGeom prst="rect">
            <a:avLst/>
          </a:prstGeom>
          <a:noFill/>
        </p:spPr>
        <p:txBody>
          <a:bodyPr wrap="square" rtlCol="0">
            <a:spAutoFit/>
          </a:bodyPr>
          <a:lstStyle/>
          <a:p>
            <a:r>
              <a:rPr kumimoji="1" lang="ja-JP" altLang="en-US" dirty="0" smtClean="0"/>
              <a:t>新人の星のイラスト</a:t>
            </a:r>
            <a:endParaRPr kumimoji="1" lang="ja-JP" altLang="en-US" dirty="0"/>
          </a:p>
        </p:txBody>
      </p:sp>
      <p:sp>
        <p:nvSpPr>
          <p:cNvPr id="32" name="テキスト ボックス 31"/>
          <p:cNvSpPr txBox="1"/>
          <p:nvPr/>
        </p:nvSpPr>
        <p:spPr>
          <a:xfrm>
            <a:off x="9540283" y="3167128"/>
            <a:ext cx="2070469" cy="2585323"/>
          </a:xfrm>
          <a:prstGeom prst="rect">
            <a:avLst/>
          </a:prstGeom>
          <a:noFill/>
        </p:spPr>
        <p:txBody>
          <a:bodyPr wrap="square" rtlCol="0">
            <a:spAutoFit/>
          </a:bodyPr>
          <a:lstStyle/>
          <a:p>
            <a:r>
              <a:rPr kumimoji="1" lang="ja-JP" altLang="en-US" dirty="0" smtClean="0"/>
              <a:t>新人の星をイメージしたイラストを描いて下さい。</a:t>
            </a:r>
            <a:r>
              <a:rPr lang="ja-JP" altLang="en-US" dirty="0" smtClean="0"/>
              <a:t>いかにも攻略が簡単そうなシンプルな球体で構いません。</a:t>
            </a:r>
            <a:endParaRPr lang="en-US" altLang="ja-JP" dirty="0" smtClean="0"/>
          </a:p>
          <a:p>
            <a:r>
              <a:rPr kumimoji="1" lang="ja-JP" altLang="en-US" dirty="0"/>
              <a:t>色合</a:t>
            </a:r>
            <a:r>
              <a:rPr kumimoji="1" lang="ja-JP" altLang="en-US" dirty="0" smtClean="0"/>
              <a:t>いはアイコン背景に合わせた濃黄色系～緑系の色。</a:t>
            </a:r>
            <a:endParaRPr kumimoji="1" lang="en-US" altLang="ja-JP" dirty="0" smtClean="0"/>
          </a:p>
        </p:txBody>
      </p:sp>
      <p:cxnSp>
        <p:nvCxnSpPr>
          <p:cNvPr id="33" name="直線矢印コネクタ 32"/>
          <p:cNvCxnSpPr>
            <a:stCxn id="20" idx="1"/>
          </p:cNvCxnSpPr>
          <p:nvPr/>
        </p:nvCxnSpPr>
        <p:spPr>
          <a:xfrm flipH="1">
            <a:off x="3140048" y="1977479"/>
            <a:ext cx="1431951" cy="2208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5" name="円/楕円 34"/>
          <p:cNvSpPr/>
          <p:nvPr/>
        </p:nvSpPr>
        <p:spPr>
          <a:xfrm>
            <a:off x="1954517" y="4656127"/>
            <a:ext cx="1607949" cy="39308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7" name="直線矢印コネクタ 36"/>
          <p:cNvCxnSpPr/>
          <p:nvPr/>
        </p:nvCxnSpPr>
        <p:spPr>
          <a:xfrm flipV="1">
            <a:off x="1954517" y="4883520"/>
            <a:ext cx="166852" cy="42584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テキスト ボックス 40"/>
          <p:cNvSpPr txBox="1"/>
          <p:nvPr/>
        </p:nvSpPr>
        <p:spPr>
          <a:xfrm>
            <a:off x="445343" y="5305782"/>
            <a:ext cx="3083444" cy="923330"/>
          </a:xfrm>
          <a:prstGeom prst="rect">
            <a:avLst/>
          </a:prstGeom>
          <a:noFill/>
        </p:spPr>
        <p:txBody>
          <a:bodyPr wrap="square" rtlCol="0">
            <a:spAutoFit/>
          </a:bodyPr>
          <a:lstStyle/>
          <a:p>
            <a:r>
              <a:rPr kumimoji="1" lang="ja-JP" altLang="en-US" dirty="0" smtClean="0"/>
              <a:t>この付近に難易度と</a:t>
            </a:r>
            <a:endParaRPr kumimoji="1" lang="en-US" altLang="ja-JP" dirty="0" smtClean="0"/>
          </a:p>
          <a:p>
            <a:r>
              <a:rPr lang="ja-JP" altLang="en-US" dirty="0" smtClean="0"/>
              <a:t>星</a:t>
            </a:r>
            <a:r>
              <a:rPr lang="ja-JP" altLang="en-US" dirty="0"/>
              <a:t>面積</a:t>
            </a:r>
            <a:r>
              <a:rPr lang="ja-JP" altLang="en-US" dirty="0" smtClean="0"/>
              <a:t>を示す表記が入ります。</a:t>
            </a:r>
            <a:endParaRPr lang="en-US" altLang="ja-JP" dirty="0" smtClean="0"/>
          </a:p>
          <a:p>
            <a:endParaRPr kumimoji="1" lang="ja-JP" altLang="en-US" dirty="0"/>
          </a:p>
        </p:txBody>
      </p:sp>
      <p:pic>
        <p:nvPicPr>
          <p:cNvPr id="42" name="図 41"/>
          <p:cNvPicPr>
            <a:picLocks noChangeAspect="1"/>
          </p:cNvPicPr>
          <p:nvPr/>
        </p:nvPicPr>
        <p:blipFill>
          <a:blip r:embed="rId4"/>
          <a:stretch>
            <a:fillRect/>
          </a:stretch>
        </p:blipFill>
        <p:spPr>
          <a:xfrm>
            <a:off x="1390760" y="6027061"/>
            <a:ext cx="1962150" cy="657225"/>
          </a:xfrm>
          <a:prstGeom prst="rect">
            <a:avLst/>
          </a:prstGeom>
        </p:spPr>
      </p:pic>
    </p:spTree>
    <p:extLst>
      <p:ext uri="{BB962C8B-B14F-4D97-AF65-F5344CB8AC3E}">
        <p14:creationId xmlns:p14="http://schemas.microsoft.com/office/powerpoint/2010/main" val="4276253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833" y="311888"/>
            <a:ext cx="5188688" cy="369332"/>
          </a:xfrm>
          <a:prstGeom prst="rect">
            <a:avLst/>
          </a:prstGeom>
          <a:noFill/>
        </p:spPr>
        <p:txBody>
          <a:bodyPr wrap="square" rtlCol="0">
            <a:spAutoFit/>
          </a:bodyPr>
          <a:lstStyle/>
          <a:p>
            <a:r>
              <a:rPr kumimoji="1" lang="ja-JP" altLang="en-US" dirty="0" smtClean="0"/>
              <a:t>難易度選択画面アイコン発注書「なれた人の星」</a:t>
            </a:r>
            <a:endParaRPr kumimoji="1" lang="ja-JP" altLang="en-US" dirty="0"/>
          </a:p>
        </p:txBody>
      </p:sp>
      <p:sp>
        <p:nvSpPr>
          <p:cNvPr id="3" name="角丸四角形 2"/>
          <p:cNvSpPr/>
          <p:nvPr/>
        </p:nvSpPr>
        <p:spPr>
          <a:xfrm>
            <a:off x="1527544" y="1828799"/>
            <a:ext cx="2367516" cy="3260651"/>
          </a:xfrm>
          <a:prstGeom prst="roundRect">
            <a:avLst/>
          </a:prstGeom>
          <a:solidFill>
            <a:schemeClr val="accent1">
              <a:lumMod val="20000"/>
              <a:lumOff val="8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815163" y="737191"/>
            <a:ext cx="6230679" cy="369332"/>
          </a:xfrm>
          <a:prstGeom prst="rect">
            <a:avLst/>
          </a:prstGeom>
          <a:noFill/>
        </p:spPr>
        <p:txBody>
          <a:bodyPr wrap="square" rtlCol="0">
            <a:spAutoFit/>
          </a:bodyPr>
          <a:lstStyle/>
          <a:p>
            <a:r>
              <a:rPr kumimoji="1" lang="ja-JP" altLang="en-US" dirty="0" smtClean="0"/>
              <a:t>本ページではなれた人の星について発注を記載します。</a:t>
            </a:r>
            <a:endParaRPr kumimoji="1" lang="ja-JP" altLang="en-US" dirty="0"/>
          </a:p>
        </p:txBody>
      </p:sp>
      <p:sp>
        <p:nvSpPr>
          <p:cNvPr id="6" name="テキスト ボックス 5"/>
          <p:cNvSpPr txBox="1"/>
          <p:nvPr/>
        </p:nvSpPr>
        <p:spPr>
          <a:xfrm>
            <a:off x="1809306" y="1985755"/>
            <a:ext cx="1803991" cy="461665"/>
          </a:xfrm>
          <a:prstGeom prst="rect">
            <a:avLst/>
          </a:prstGeom>
          <a:noFill/>
        </p:spPr>
        <p:txBody>
          <a:bodyPr wrap="square" rtlCol="0">
            <a:spAutoFit/>
          </a:bodyPr>
          <a:lstStyle/>
          <a:p>
            <a:r>
              <a:rPr lang="ja-JP" altLang="en-US" dirty="0" smtClean="0">
                <a:ln w="0"/>
                <a:solidFill>
                  <a:schemeClr val="accent1"/>
                </a:solidFill>
                <a:effectLst>
                  <a:outerShdw blurRad="38100" dist="25400" dir="5400000" algn="ctr" rotWithShape="0">
                    <a:srgbClr val="6E747A">
                      <a:alpha val="43000"/>
                    </a:srgbClr>
                  </a:outerShdw>
                </a:effectLst>
                <a:latin typeface="Cherry bomb" panose="02000600000000000000" pitchFamily="2" charset="-128"/>
                <a:ea typeface="Cherry bomb" panose="02000600000000000000" pitchFamily="2" charset="-128"/>
              </a:rPr>
              <a:t>なれた</a:t>
            </a:r>
            <a:r>
              <a:rPr lang="ja-JP" altLang="en-US" sz="2400" dirty="0" smtClean="0">
                <a:ln w="0"/>
                <a:solidFill>
                  <a:schemeClr val="accent1"/>
                </a:solidFill>
                <a:effectLst>
                  <a:outerShdw blurRad="38100" dist="25400" dir="5400000" algn="ctr" rotWithShape="0">
                    <a:srgbClr val="6E747A">
                      <a:alpha val="43000"/>
                    </a:srgbClr>
                  </a:outerShdw>
                </a:effectLst>
                <a:latin typeface="07にくまるフォント" panose="02000900000000000000" pitchFamily="50" charset="-128"/>
                <a:ea typeface="07にくまるフォント" panose="02000900000000000000" pitchFamily="50" charset="-128"/>
              </a:rPr>
              <a:t>人</a:t>
            </a:r>
            <a:r>
              <a:rPr lang="ja-JP" altLang="en-US" dirty="0" smtClean="0">
                <a:ln w="0"/>
                <a:solidFill>
                  <a:schemeClr val="accent1"/>
                </a:solidFill>
                <a:effectLst>
                  <a:outerShdw blurRad="38100" dist="25400" dir="5400000" algn="ctr" rotWithShape="0">
                    <a:srgbClr val="6E747A">
                      <a:alpha val="43000"/>
                    </a:srgbClr>
                  </a:outerShdw>
                </a:effectLst>
                <a:latin typeface="Cherry bomb" panose="02000600000000000000" pitchFamily="2" charset="-128"/>
                <a:ea typeface="Cherry bomb" panose="02000600000000000000" pitchFamily="2" charset="-128"/>
              </a:rPr>
              <a:t>の</a:t>
            </a:r>
            <a:r>
              <a:rPr lang="ja-JP" altLang="en-US" sz="2400" dirty="0" smtClean="0">
                <a:ln w="0"/>
                <a:solidFill>
                  <a:schemeClr val="accent1"/>
                </a:solidFill>
                <a:effectLst>
                  <a:outerShdw blurRad="38100" dist="25400" dir="5400000" algn="ctr" rotWithShape="0">
                    <a:srgbClr val="6E747A">
                      <a:alpha val="43000"/>
                    </a:srgbClr>
                  </a:outerShdw>
                </a:effectLst>
                <a:latin typeface="07にくまるフォント" panose="02000900000000000000" pitchFamily="50" charset="-128"/>
                <a:ea typeface="07にくまるフォント" panose="02000900000000000000" pitchFamily="50" charset="-128"/>
              </a:rPr>
              <a:t>星</a:t>
            </a:r>
            <a:endParaRPr kumimoji="1" lang="ja-JP" altLang="en-US" sz="2400" dirty="0">
              <a:ln w="0"/>
              <a:solidFill>
                <a:schemeClr val="accent1"/>
              </a:solidFill>
              <a:effectLst>
                <a:outerShdw blurRad="38100" dist="25400" dir="5400000" algn="ctr" rotWithShape="0">
                  <a:srgbClr val="6E747A">
                    <a:alpha val="43000"/>
                  </a:srgbClr>
                </a:outerShdw>
              </a:effectLst>
              <a:latin typeface="07にくまるフォント" panose="02000900000000000000" pitchFamily="50" charset="-128"/>
              <a:ea typeface="07にくまるフォント" panose="02000900000000000000" pitchFamily="50" charset="-128"/>
            </a:endParaRPr>
          </a:p>
        </p:txBody>
      </p:sp>
      <p:cxnSp>
        <p:nvCxnSpPr>
          <p:cNvPr id="8" name="直線矢印コネクタ 7"/>
          <p:cNvCxnSpPr/>
          <p:nvPr/>
        </p:nvCxnSpPr>
        <p:spPr>
          <a:xfrm flipH="1">
            <a:off x="3558364" y="1601972"/>
            <a:ext cx="985283" cy="581615"/>
          </a:xfrm>
          <a:prstGeom prst="straightConnector1">
            <a:avLst/>
          </a:prstGeom>
          <a:ln>
            <a:solidFill>
              <a:schemeClr val="accent1"/>
            </a:solidFill>
            <a:tailEnd type="triangle"/>
          </a:ln>
        </p:spPr>
        <p:style>
          <a:lnRef idx="3">
            <a:schemeClr val="accent4"/>
          </a:lnRef>
          <a:fillRef idx="0">
            <a:schemeClr val="accent4"/>
          </a:fillRef>
          <a:effectRef idx="2">
            <a:schemeClr val="accent4"/>
          </a:effectRef>
          <a:fontRef idx="minor">
            <a:schemeClr val="tx1"/>
          </a:fontRef>
        </p:style>
      </p:cxnSp>
      <p:sp>
        <p:nvSpPr>
          <p:cNvPr id="10" name="テキスト ボックス 9"/>
          <p:cNvSpPr txBox="1"/>
          <p:nvPr/>
        </p:nvSpPr>
        <p:spPr>
          <a:xfrm>
            <a:off x="4543647" y="1427799"/>
            <a:ext cx="4097079" cy="1477328"/>
          </a:xfrm>
          <a:prstGeom prst="rect">
            <a:avLst/>
          </a:prstGeom>
          <a:noFill/>
        </p:spPr>
        <p:txBody>
          <a:bodyPr wrap="square" rtlCol="0">
            <a:spAutoFit/>
          </a:bodyPr>
          <a:lstStyle/>
          <a:p>
            <a:r>
              <a:rPr kumimoji="1" lang="ja-JP" altLang="en-US" dirty="0" smtClean="0"/>
              <a:t>アイコン背景そのものは「新人の星」の時と同じで構いません。</a:t>
            </a:r>
            <a:endParaRPr kumimoji="1" lang="en-US" altLang="ja-JP" dirty="0" smtClean="0"/>
          </a:p>
          <a:p>
            <a:r>
              <a:rPr kumimoji="1" lang="ja-JP" altLang="en-US" dirty="0" smtClean="0"/>
              <a:t>色だけ変えてください。「なれた人の星」では全体的に青色をベースにして下さい。</a:t>
            </a:r>
            <a:endParaRPr kumimoji="1" lang="en-US" altLang="ja-JP" dirty="0" smtClean="0"/>
          </a:p>
          <a:p>
            <a:r>
              <a:rPr lang="ja-JP" altLang="en-US" dirty="0" smtClean="0"/>
              <a:t>フォントも同じものを使ってください。</a:t>
            </a:r>
            <a:endParaRPr kumimoji="1" lang="ja-JP" altLang="en-US" dirty="0"/>
          </a:p>
        </p:txBody>
      </p:sp>
      <p:sp>
        <p:nvSpPr>
          <p:cNvPr id="11" name="円/楕円 10"/>
          <p:cNvSpPr/>
          <p:nvPr/>
        </p:nvSpPr>
        <p:spPr>
          <a:xfrm>
            <a:off x="1897250" y="2791666"/>
            <a:ext cx="1607949" cy="161919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 name="直線矢印コネクタ 11"/>
          <p:cNvCxnSpPr/>
          <p:nvPr/>
        </p:nvCxnSpPr>
        <p:spPr>
          <a:xfrm flipH="1" flipV="1">
            <a:off x="3558365" y="3633297"/>
            <a:ext cx="1396407" cy="548103"/>
          </a:xfrm>
          <a:prstGeom prst="straightConnector1">
            <a:avLst/>
          </a:prstGeom>
          <a:ln>
            <a:solidFill>
              <a:schemeClr val="accent1"/>
            </a:solidFill>
            <a:tailEnd type="triangle"/>
          </a:ln>
        </p:spPr>
        <p:style>
          <a:lnRef idx="3">
            <a:schemeClr val="accent4"/>
          </a:lnRef>
          <a:fillRef idx="0">
            <a:schemeClr val="accent4"/>
          </a:fillRef>
          <a:effectRef idx="2">
            <a:schemeClr val="accent4"/>
          </a:effectRef>
          <a:fontRef idx="minor">
            <a:schemeClr val="tx1"/>
          </a:fontRef>
        </p:style>
      </p:cxnSp>
      <p:sp>
        <p:nvSpPr>
          <p:cNvPr id="14" name="テキスト ボックス 13"/>
          <p:cNvSpPr txBox="1"/>
          <p:nvPr/>
        </p:nvSpPr>
        <p:spPr>
          <a:xfrm>
            <a:off x="2116437" y="3296457"/>
            <a:ext cx="1360967" cy="646331"/>
          </a:xfrm>
          <a:prstGeom prst="rect">
            <a:avLst/>
          </a:prstGeom>
          <a:noFill/>
        </p:spPr>
        <p:txBody>
          <a:bodyPr wrap="square" rtlCol="0">
            <a:spAutoFit/>
          </a:bodyPr>
          <a:lstStyle/>
          <a:p>
            <a:r>
              <a:rPr kumimoji="1" lang="ja-JP" altLang="en-US" dirty="0" smtClean="0"/>
              <a:t>なれた人の星イラスト</a:t>
            </a:r>
            <a:endParaRPr kumimoji="1" lang="ja-JP" altLang="en-US" dirty="0"/>
          </a:p>
        </p:txBody>
      </p:sp>
      <p:pic>
        <p:nvPicPr>
          <p:cNvPr id="15" name="図 14"/>
          <p:cNvPicPr>
            <a:picLocks noChangeAspect="1"/>
          </p:cNvPicPr>
          <p:nvPr/>
        </p:nvPicPr>
        <p:blipFill>
          <a:blip r:embed="rId2"/>
          <a:stretch>
            <a:fillRect/>
          </a:stretch>
        </p:blipFill>
        <p:spPr>
          <a:xfrm>
            <a:off x="5035733" y="3728983"/>
            <a:ext cx="1518021" cy="1363751"/>
          </a:xfrm>
          <a:prstGeom prst="rect">
            <a:avLst/>
          </a:prstGeom>
        </p:spPr>
      </p:pic>
      <p:sp>
        <p:nvSpPr>
          <p:cNvPr id="16" name="テキスト ボックス 15"/>
          <p:cNvSpPr txBox="1"/>
          <p:nvPr/>
        </p:nvSpPr>
        <p:spPr>
          <a:xfrm>
            <a:off x="6741043" y="3694042"/>
            <a:ext cx="3530008" cy="2308324"/>
          </a:xfrm>
          <a:prstGeom prst="rect">
            <a:avLst/>
          </a:prstGeom>
          <a:noFill/>
        </p:spPr>
        <p:txBody>
          <a:bodyPr wrap="square" rtlCol="0">
            <a:spAutoFit/>
          </a:bodyPr>
          <a:lstStyle/>
          <a:p>
            <a:r>
              <a:rPr kumimoji="1" lang="ja-JP" altLang="en-US" dirty="0" smtClean="0"/>
              <a:t>なれた人の星では新人の星より少し複雑になっている事を思わせるために、イラストイメージのように周りに小さな星を周回させてください。</a:t>
            </a:r>
            <a:endParaRPr kumimoji="1" lang="en-US" altLang="ja-JP" dirty="0" smtClean="0"/>
          </a:p>
          <a:p>
            <a:r>
              <a:rPr lang="ja-JP" altLang="en-US" dirty="0"/>
              <a:t>色合</a:t>
            </a:r>
            <a:r>
              <a:rPr lang="ja-JP" altLang="en-US" dirty="0" smtClean="0"/>
              <a:t>いはピンク系または青系の色で、作成したアイコンと合わせやすい色合いにして下さい。</a:t>
            </a:r>
            <a:endParaRPr kumimoji="1" lang="en-US" altLang="ja-JP" dirty="0" smtClean="0"/>
          </a:p>
          <a:p>
            <a:endParaRPr kumimoji="1" lang="ja-JP" altLang="en-US" dirty="0"/>
          </a:p>
        </p:txBody>
      </p:sp>
      <p:sp>
        <p:nvSpPr>
          <p:cNvPr id="17" name="円/楕円 16"/>
          <p:cNvSpPr/>
          <p:nvPr/>
        </p:nvSpPr>
        <p:spPr>
          <a:xfrm>
            <a:off x="1950415" y="4558560"/>
            <a:ext cx="1607949" cy="39308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矢印コネクタ 17"/>
          <p:cNvCxnSpPr/>
          <p:nvPr/>
        </p:nvCxnSpPr>
        <p:spPr>
          <a:xfrm flipV="1">
            <a:off x="1809306" y="4860235"/>
            <a:ext cx="246880" cy="734006"/>
          </a:xfrm>
          <a:prstGeom prst="straightConnector1">
            <a:avLst/>
          </a:prstGeom>
          <a:ln>
            <a:solidFill>
              <a:schemeClr val="accent1"/>
            </a:solidFill>
            <a:tailEnd type="triangle"/>
          </a:ln>
        </p:spPr>
        <p:style>
          <a:lnRef idx="3">
            <a:schemeClr val="accent4"/>
          </a:lnRef>
          <a:fillRef idx="0">
            <a:schemeClr val="accent4"/>
          </a:fillRef>
          <a:effectRef idx="2">
            <a:schemeClr val="accent4"/>
          </a:effectRef>
          <a:fontRef idx="minor">
            <a:schemeClr val="tx1"/>
          </a:fontRef>
        </p:style>
      </p:cxnSp>
      <p:sp>
        <p:nvSpPr>
          <p:cNvPr id="20" name="テキスト ボックス 19"/>
          <p:cNvSpPr txBox="1"/>
          <p:nvPr/>
        </p:nvSpPr>
        <p:spPr>
          <a:xfrm>
            <a:off x="1091609" y="5365898"/>
            <a:ext cx="3118884" cy="923330"/>
          </a:xfrm>
          <a:prstGeom prst="rect">
            <a:avLst/>
          </a:prstGeom>
          <a:noFill/>
        </p:spPr>
        <p:txBody>
          <a:bodyPr wrap="square" rtlCol="0">
            <a:spAutoFit/>
          </a:bodyPr>
          <a:lstStyle/>
          <a:p>
            <a:r>
              <a:rPr lang="ja-JP" altLang="en-US" dirty="0"/>
              <a:t>この付近に難易度と</a:t>
            </a:r>
            <a:endParaRPr lang="en-US" altLang="ja-JP" dirty="0"/>
          </a:p>
          <a:p>
            <a:r>
              <a:rPr lang="ja-JP" altLang="en-US" dirty="0"/>
              <a:t>星面積を示す表記が入ります。</a:t>
            </a:r>
            <a:endParaRPr lang="en-US" altLang="ja-JP" dirty="0"/>
          </a:p>
          <a:p>
            <a:endParaRPr kumimoji="1" lang="ja-JP" altLang="en-US" dirty="0"/>
          </a:p>
        </p:txBody>
      </p:sp>
      <p:pic>
        <p:nvPicPr>
          <p:cNvPr id="21" name="図 20"/>
          <p:cNvPicPr>
            <a:picLocks noChangeAspect="1"/>
          </p:cNvPicPr>
          <p:nvPr/>
        </p:nvPicPr>
        <p:blipFill>
          <a:blip r:embed="rId3"/>
          <a:stretch>
            <a:fillRect/>
          </a:stretch>
        </p:blipFill>
        <p:spPr>
          <a:xfrm>
            <a:off x="1731337" y="6013876"/>
            <a:ext cx="1578933" cy="617843"/>
          </a:xfrm>
          <a:prstGeom prst="rect">
            <a:avLst/>
          </a:prstGeom>
        </p:spPr>
      </p:pic>
    </p:spTree>
    <p:extLst>
      <p:ext uri="{BB962C8B-B14F-4D97-AF65-F5344CB8AC3E}">
        <p14:creationId xmlns:p14="http://schemas.microsoft.com/office/powerpoint/2010/main" val="3385554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30102" y="290623"/>
            <a:ext cx="4827182" cy="369332"/>
          </a:xfrm>
          <a:prstGeom prst="rect">
            <a:avLst/>
          </a:prstGeom>
          <a:noFill/>
        </p:spPr>
        <p:txBody>
          <a:bodyPr wrap="square" rtlCol="0">
            <a:spAutoFit/>
          </a:bodyPr>
          <a:lstStyle/>
          <a:p>
            <a:r>
              <a:rPr lang="ja-JP" altLang="en-US" dirty="0"/>
              <a:t>難易度</a:t>
            </a:r>
            <a:r>
              <a:rPr kumimoji="1" lang="ja-JP" altLang="en-US" dirty="0" smtClean="0"/>
              <a:t>画面アイコン発注書「ベテランの星」</a:t>
            </a:r>
            <a:endParaRPr kumimoji="1" lang="ja-JP" altLang="en-US" dirty="0"/>
          </a:p>
        </p:txBody>
      </p:sp>
      <p:sp>
        <p:nvSpPr>
          <p:cNvPr id="3" name="角丸四角形 2"/>
          <p:cNvSpPr/>
          <p:nvPr/>
        </p:nvSpPr>
        <p:spPr>
          <a:xfrm>
            <a:off x="1527544" y="1828799"/>
            <a:ext cx="2367516" cy="3260651"/>
          </a:xfrm>
          <a:prstGeom prst="roundRect">
            <a:avLst/>
          </a:prstGeom>
          <a:solidFill>
            <a:schemeClr val="accent6">
              <a:lumMod val="60000"/>
              <a:lumOff val="4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920949" y="2034363"/>
            <a:ext cx="1793358" cy="461665"/>
          </a:xfrm>
          <a:prstGeom prst="rect">
            <a:avLst/>
          </a:prstGeom>
          <a:noFill/>
        </p:spPr>
        <p:txBody>
          <a:bodyPr wrap="square" rtlCol="0">
            <a:spAutoFit/>
          </a:bodyPr>
          <a:lstStyle/>
          <a:p>
            <a:r>
              <a:rPr kumimoji="1" lang="ja-JP" altLang="en-US" dirty="0" smtClean="0">
                <a:solidFill>
                  <a:schemeClr val="accent6">
                    <a:lumMod val="50000"/>
                  </a:schemeClr>
                </a:solidFill>
                <a:latin typeface="Cherry bomb" panose="02000600000000000000" pitchFamily="2" charset="-128"/>
                <a:ea typeface="Cherry bomb" panose="02000600000000000000" pitchFamily="2" charset="-128"/>
              </a:rPr>
              <a:t>ベテランの</a:t>
            </a:r>
            <a:r>
              <a:rPr kumimoji="1" lang="ja-JP" altLang="en-US" sz="2400" dirty="0" smtClean="0">
                <a:solidFill>
                  <a:schemeClr val="accent6">
                    <a:lumMod val="50000"/>
                  </a:schemeClr>
                </a:solidFill>
                <a:latin typeface="07にくまるフォント" panose="02000900000000000000" pitchFamily="50" charset="-128"/>
                <a:ea typeface="07にくまるフォント" panose="02000900000000000000" pitchFamily="50" charset="-128"/>
              </a:rPr>
              <a:t>星</a:t>
            </a:r>
            <a:endParaRPr kumimoji="1" lang="ja-JP" altLang="en-US" sz="2400" dirty="0">
              <a:solidFill>
                <a:schemeClr val="accent6">
                  <a:lumMod val="50000"/>
                </a:schemeClr>
              </a:solidFill>
              <a:latin typeface="07にくまるフォント" panose="02000900000000000000" pitchFamily="50" charset="-128"/>
              <a:ea typeface="07にくまるフォント" panose="02000900000000000000" pitchFamily="50" charset="-128"/>
            </a:endParaRPr>
          </a:p>
        </p:txBody>
      </p:sp>
      <p:sp>
        <p:nvSpPr>
          <p:cNvPr id="5" name="円/楕円 4"/>
          <p:cNvSpPr/>
          <p:nvPr/>
        </p:nvSpPr>
        <p:spPr>
          <a:xfrm>
            <a:off x="1897250" y="2791666"/>
            <a:ext cx="1607949" cy="1619192"/>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 name="直線矢印コネクタ 5"/>
          <p:cNvCxnSpPr/>
          <p:nvPr/>
        </p:nvCxnSpPr>
        <p:spPr>
          <a:xfrm flipH="1" flipV="1">
            <a:off x="3505199" y="3664872"/>
            <a:ext cx="1396407" cy="548103"/>
          </a:xfrm>
          <a:prstGeom prst="straightConnector1">
            <a:avLst/>
          </a:prstGeom>
          <a:ln>
            <a:solidFill>
              <a:schemeClr val="accent6">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7" name="直線矢印コネクタ 6"/>
          <p:cNvCxnSpPr/>
          <p:nvPr/>
        </p:nvCxnSpPr>
        <p:spPr>
          <a:xfrm flipH="1">
            <a:off x="3558364" y="1601972"/>
            <a:ext cx="985283" cy="581615"/>
          </a:xfrm>
          <a:prstGeom prst="straightConnector1">
            <a:avLst/>
          </a:prstGeom>
          <a:ln>
            <a:solidFill>
              <a:schemeClr val="accent6">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8" name="テキスト ボックス 7"/>
          <p:cNvSpPr txBox="1"/>
          <p:nvPr/>
        </p:nvSpPr>
        <p:spPr>
          <a:xfrm>
            <a:off x="4621619" y="1157200"/>
            <a:ext cx="4153786" cy="1754326"/>
          </a:xfrm>
          <a:prstGeom prst="rect">
            <a:avLst/>
          </a:prstGeom>
          <a:noFill/>
        </p:spPr>
        <p:txBody>
          <a:bodyPr wrap="square" rtlCol="0">
            <a:spAutoFit/>
          </a:bodyPr>
          <a:lstStyle/>
          <a:p>
            <a:r>
              <a:rPr lang="ja-JP" altLang="en-US" dirty="0"/>
              <a:t>アイコン背景そのものは「新人の星」の時と同じで構いません。</a:t>
            </a:r>
            <a:endParaRPr lang="en-US" altLang="ja-JP" dirty="0"/>
          </a:p>
          <a:p>
            <a:r>
              <a:rPr lang="ja-JP" altLang="en-US" dirty="0"/>
              <a:t>色だけ変えてください。</a:t>
            </a:r>
            <a:r>
              <a:rPr lang="ja-JP" altLang="en-US" dirty="0" smtClean="0"/>
              <a:t>「</a:t>
            </a:r>
            <a:r>
              <a:rPr lang="ja-JP" altLang="en-US" dirty="0"/>
              <a:t>ベテラン</a:t>
            </a:r>
            <a:r>
              <a:rPr lang="ja-JP" altLang="en-US" dirty="0" smtClean="0"/>
              <a:t>の</a:t>
            </a:r>
            <a:r>
              <a:rPr lang="ja-JP" altLang="en-US" dirty="0"/>
              <a:t>星」では全体的</a:t>
            </a:r>
            <a:r>
              <a:rPr lang="ja-JP" altLang="en-US" dirty="0" smtClean="0"/>
              <a:t>に緑色</a:t>
            </a:r>
            <a:r>
              <a:rPr lang="ja-JP" altLang="en-US" dirty="0"/>
              <a:t>をベースにして下さい。</a:t>
            </a:r>
            <a:endParaRPr lang="en-US" altLang="ja-JP" dirty="0"/>
          </a:p>
          <a:p>
            <a:r>
              <a:rPr lang="ja-JP" altLang="en-US" dirty="0"/>
              <a:t>フォントも同じものを使ってください。</a:t>
            </a:r>
          </a:p>
          <a:p>
            <a:endParaRPr kumimoji="1" lang="ja-JP" altLang="en-US" dirty="0"/>
          </a:p>
        </p:txBody>
      </p:sp>
      <p:sp>
        <p:nvSpPr>
          <p:cNvPr id="9" name="テキスト ボックス 8"/>
          <p:cNvSpPr txBox="1"/>
          <p:nvPr/>
        </p:nvSpPr>
        <p:spPr>
          <a:xfrm>
            <a:off x="2126512" y="3260651"/>
            <a:ext cx="1304260" cy="646331"/>
          </a:xfrm>
          <a:prstGeom prst="rect">
            <a:avLst/>
          </a:prstGeom>
          <a:noFill/>
        </p:spPr>
        <p:txBody>
          <a:bodyPr wrap="square" rtlCol="0">
            <a:spAutoFit/>
          </a:bodyPr>
          <a:lstStyle/>
          <a:p>
            <a:r>
              <a:rPr kumimoji="1" lang="ja-JP" altLang="en-US" dirty="0" smtClean="0"/>
              <a:t>ベテランの星イラスト</a:t>
            </a:r>
            <a:endParaRPr kumimoji="1" lang="ja-JP" altLang="en-US" dirty="0"/>
          </a:p>
        </p:txBody>
      </p:sp>
      <p:pic>
        <p:nvPicPr>
          <p:cNvPr id="11" name="図 10"/>
          <p:cNvPicPr>
            <a:picLocks noChangeAspect="1"/>
          </p:cNvPicPr>
          <p:nvPr/>
        </p:nvPicPr>
        <p:blipFill>
          <a:blip r:embed="rId2"/>
          <a:stretch>
            <a:fillRect/>
          </a:stretch>
        </p:blipFill>
        <p:spPr>
          <a:xfrm>
            <a:off x="4878575" y="3774541"/>
            <a:ext cx="1616016" cy="1539063"/>
          </a:xfrm>
          <a:prstGeom prst="rect">
            <a:avLst/>
          </a:prstGeom>
        </p:spPr>
      </p:pic>
      <p:sp>
        <p:nvSpPr>
          <p:cNvPr id="12" name="テキスト ボックス 11"/>
          <p:cNvSpPr txBox="1"/>
          <p:nvPr/>
        </p:nvSpPr>
        <p:spPr>
          <a:xfrm>
            <a:off x="6580709" y="3756803"/>
            <a:ext cx="2998381" cy="2585323"/>
          </a:xfrm>
          <a:prstGeom prst="rect">
            <a:avLst/>
          </a:prstGeom>
          <a:noFill/>
        </p:spPr>
        <p:txBody>
          <a:bodyPr wrap="square" rtlCol="0">
            <a:spAutoFit/>
          </a:bodyPr>
          <a:lstStyle/>
          <a:p>
            <a:r>
              <a:rPr kumimoji="1" lang="ja-JP" altLang="en-US" dirty="0" smtClean="0"/>
              <a:t>ベテランの星は、いかにも危険そうなイメージをさせるために、牙の付いた食虫植物のようなイメージで描いてい下さい。</a:t>
            </a:r>
            <a:endParaRPr kumimoji="1" lang="en-US" altLang="ja-JP" dirty="0" smtClean="0"/>
          </a:p>
          <a:p>
            <a:r>
              <a:rPr lang="ja-JP" altLang="en-US" dirty="0" smtClean="0"/>
              <a:t>あまりグロテスクにはならないように、ポップさを失わないようにして下さい。</a:t>
            </a:r>
            <a:endParaRPr kumimoji="1" lang="en-US" altLang="ja-JP" dirty="0" smtClean="0"/>
          </a:p>
          <a:p>
            <a:endParaRPr kumimoji="1" lang="ja-JP" altLang="en-US" dirty="0"/>
          </a:p>
        </p:txBody>
      </p:sp>
      <p:sp>
        <p:nvSpPr>
          <p:cNvPr id="13" name="円/楕円 12"/>
          <p:cNvSpPr/>
          <p:nvPr/>
        </p:nvSpPr>
        <p:spPr>
          <a:xfrm>
            <a:off x="1950415" y="4558560"/>
            <a:ext cx="1607949" cy="393087"/>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 name="直線矢印コネクタ 13"/>
          <p:cNvCxnSpPr/>
          <p:nvPr/>
        </p:nvCxnSpPr>
        <p:spPr>
          <a:xfrm flipV="1">
            <a:off x="1828800" y="4828105"/>
            <a:ext cx="175441" cy="730330"/>
          </a:xfrm>
          <a:prstGeom prst="straightConnector1">
            <a:avLst/>
          </a:prstGeom>
          <a:ln>
            <a:solidFill>
              <a:schemeClr val="accent6">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6" name="正方形/長方形 15"/>
          <p:cNvSpPr/>
          <p:nvPr/>
        </p:nvSpPr>
        <p:spPr>
          <a:xfrm>
            <a:off x="1003005" y="5587666"/>
            <a:ext cx="6096000" cy="646331"/>
          </a:xfrm>
          <a:prstGeom prst="rect">
            <a:avLst/>
          </a:prstGeom>
        </p:spPr>
        <p:txBody>
          <a:bodyPr>
            <a:spAutoFit/>
          </a:bodyPr>
          <a:lstStyle/>
          <a:p>
            <a:r>
              <a:rPr lang="ja-JP" altLang="en-US" dirty="0"/>
              <a:t>この付近に難易度と</a:t>
            </a:r>
            <a:endParaRPr lang="en-US" altLang="ja-JP" dirty="0"/>
          </a:p>
          <a:p>
            <a:r>
              <a:rPr lang="ja-JP" altLang="en-US" dirty="0"/>
              <a:t>星面積を示す表記が入ります。</a:t>
            </a:r>
            <a:endParaRPr lang="en-US" altLang="ja-JP" dirty="0"/>
          </a:p>
        </p:txBody>
      </p:sp>
      <p:pic>
        <p:nvPicPr>
          <p:cNvPr id="17" name="図 16"/>
          <p:cNvPicPr>
            <a:picLocks noChangeAspect="1"/>
          </p:cNvPicPr>
          <p:nvPr/>
        </p:nvPicPr>
        <p:blipFill>
          <a:blip r:embed="rId3"/>
          <a:stretch>
            <a:fillRect/>
          </a:stretch>
        </p:blipFill>
        <p:spPr>
          <a:xfrm>
            <a:off x="1527544" y="6204775"/>
            <a:ext cx="1505172" cy="518732"/>
          </a:xfrm>
          <a:prstGeom prst="rect">
            <a:avLst/>
          </a:prstGeom>
        </p:spPr>
      </p:pic>
      <p:pic>
        <p:nvPicPr>
          <p:cNvPr id="18" name="図 17"/>
          <p:cNvPicPr>
            <a:picLocks noChangeAspect="1"/>
          </p:cNvPicPr>
          <p:nvPr/>
        </p:nvPicPr>
        <p:blipFill>
          <a:blip r:embed="rId4"/>
          <a:stretch>
            <a:fillRect/>
          </a:stretch>
        </p:blipFill>
        <p:spPr>
          <a:xfrm>
            <a:off x="10112631" y="966834"/>
            <a:ext cx="1495425" cy="1876425"/>
          </a:xfrm>
          <a:prstGeom prst="rect">
            <a:avLst/>
          </a:prstGeom>
        </p:spPr>
      </p:pic>
      <p:sp>
        <p:nvSpPr>
          <p:cNvPr id="19" name="テキスト ボックス 18"/>
          <p:cNvSpPr txBox="1"/>
          <p:nvPr/>
        </p:nvSpPr>
        <p:spPr>
          <a:xfrm>
            <a:off x="9913301" y="2858959"/>
            <a:ext cx="1984531" cy="1200329"/>
          </a:xfrm>
          <a:prstGeom prst="rect">
            <a:avLst/>
          </a:prstGeom>
          <a:noFill/>
        </p:spPr>
        <p:txBody>
          <a:bodyPr wrap="square" rtlCol="0">
            <a:spAutoFit/>
          </a:bodyPr>
          <a:lstStyle/>
          <a:p>
            <a:r>
              <a:rPr lang="ja-JP" altLang="en-US" dirty="0" smtClean="0"/>
              <a:t>マリオのパックンの牙を目立たせ、色合いを緑系にしたイメージです。</a:t>
            </a:r>
            <a:endParaRPr kumimoji="1" lang="ja-JP" altLang="en-US" dirty="0"/>
          </a:p>
        </p:txBody>
      </p:sp>
      <p:cxnSp>
        <p:nvCxnSpPr>
          <p:cNvPr id="20" name="直線矢印コネクタ 19"/>
          <p:cNvCxnSpPr>
            <a:stCxn id="23" idx="2"/>
          </p:cNvCxnSpPr>
          <p:nvPr/>
        </p:nvCxnSpPr>
        <p:spPr>
          <a:xfrm flipH="1">
            <a:off x="9413360" y="2344729"/>
            <a:ext cx="165730" cy="3127494"/>
          </a:xfrm>
          <a:prstGeom prst="straightConnector1">
            <a:avLst/>
          </a:prstGeom>
          <a:ln>
            <a:solidFill>
              <a:schemeClr val="accent6">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23" name="円/楕円 22"/>
          <p:cNvSpPr/>
          <p:nvPr/>
        </p:nvSpPr>
        <p:spPr>
          <a:xfrm>
            <a:off x="9579090" y="415170"/>
            <a:ext cx="2433800" cy="3859117"/>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75186950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3998</TotalTime>
  <Words>1490</Words>
  <Application>Microsoft Office PowerPoint</Application>
  <PresentationFormat>ワイド画面</PresentationFormat>
  <Paragraphs>148</Paragraphs>
  <Slides>14</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Calibri</vt:lpstr>
      <vt:lpstr>Cherry bomb</vt:lpstr>
      <vt:lpstr>ＭＳ Ｐゴシック</vt:lpstr>
      <vt:lpstr>07にくまるフォント</vt:lpstr>
      <vt:lpstr>Calibri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神里 華澄</dc:creator>
  <cp:lastModifiedBy>神里 華澄</cp:lastModifiedBy>
  <cp:revision>50</cp:revision>
  <dcterms:created xsi:type="dcterms:W3CDTF">2018-12-12T18:57:08Z</dcterms:created>
  <dcterms:modified xsi:type="dcterms:W3CDTF">2018-12-18T15:29:18Z</dcterms:modified>
</cp:coreProperties>
</file>